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75" r:id="rId2"/>
    <p:sldId id="276" r:id="rId3"/>
    <p:sldId id="332" r:id="rId4"/>
    <p:sldId id="333" r:id="rId5"/>
    <p:sldId id="334" r:id="rId6"/>
    <p:sldId id="335" r:id="rId7"/>
    <p:sldId id="361" r:id="rId8"/>
    <p:sldId id="336" r:id="rId9"/>
    <p:sldId id="362" r:id="rId10"/>
    <p:sldId id="338" r:id="rId11"/>
    <p:sldId id="340" r:id="rId12"/>
    <p:sldId id="347" r:id="rId13"/>
    <p:sldId id="337" r:id="rId14"/>
    <p:sldId id="350" r:id="rId15"/>
    <p:sldId id="343" r:id="rId16"/>
    <p:sldId id="349" r:id="rId17"/>
    <p:sldId id="341" r:id="rId18"/>
    <p:sldId id="351" r:id="rId19"/>
    <p:sldId id="344" r:id="rId20"/>
    <p:sldId id="345" r:id="rId21"/>
    <p:sldId id="346" r:id="rId22"/>
    <p:sldId id="355" r:id="rId23"/>
    <p:sldId id="356" r:id="rId24"/>
    <p:sldId id="363" r:id="rId25"/>
    <p:sldId id="360" r:id="rId26"/>
    <p:sldId id="352" r:id="rId27"/>
    <p:sldId id="353" r:id="rId28"/>
    <p:sldId id="354" r:id="rId29"/>
    <p:sldId id="317" r:id="rId3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565"/>
    <a:srgbClr val="7C97C2"/>
    <a:srgbClr val="002060"/>
    <a:srgbClr val="20BEFF"/>
    <a:srgbClr val="58499C"/>
    <a:srgbClr val="FEA028"/>
    <a:srgbClr val="A6B8D5"/>
    <a:srgbClr val="FF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786" autoAdjust="0"/>
    <p:restoredTop sz="94660"/>
  </p:normalViewPr>
  <p:slideViewPr>
    <p:cSldViewPr snapToGrid="0">
      <p:cViewPr varScale="1">
        <p:scale>
          <a:sx n="85" d="100"/>
          <a:sy n="85" d="100"/>
        </p:scale>
        <p:origin x="60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27D7C4-0A13-4E5B-9991-55630618DE2E}" type="datetimeFigureOut">
              <a:rPr lang="ko-KR" altLang="en-US" smtClean="0"/>
              <a:t>2021-01-29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59C869-87F3-4DE5-ACD7-FC147A4CA76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06668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E97B7-EA58-4606-8AEF-85F667A76219}" type="datetimeFigureOut">
              <a:rPr lang="ko-KR" altLang="en-US" smtClean="0"/>
              <a:t>2021-01-29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E4FE0-4448-4A60-9E37-EAA267A2B0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10771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E97B7-EA58-4606-8AEF-85F667A76219}" type="datetimeFigureOut">
              <a:rPr lang="ko-KR" altLang="en-US" smtClean="0"/>
              <a:t>2021-01-29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E4FE0-4448-4A60-9E37-EAA267A2B0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2820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E97B7-EA58-4606-8AEF-85F667A76219}" type="datetimeFigureOut">
              <a:rPr lang="ko-KR" altLang="en-US" smtClean="0"/>
              <a:t>2021-01-29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E4FE0-4448-4A60-9E37-EAA267A2B0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70279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E97B7-EA58-4606-8AEF-85F667A76219}" type="datetimeFigureOut">
              <a:rPr lang="ko-KR" altLang="en-US" smtClean="0"/>
              <a:t>2021-01-29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E4FE0-4448-4A60-9E37-EAA267A2B0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30233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E97B7-EA58-4606-8AEF-85F667A76219}" type="datetimeFigureOut">
              <a:rPr lang="ko-KR" altLang="en-US" smtClean="0"/>
              <a:t>2021-01-29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E4FE0-4448-4A60-9E37-EAA267A2B0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41786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E97B7-EA58-4606-8AEF-85F667A76219}" type="datetimeFigureOut">
              <a:rPr lang="ko-KR" altLang="en-US" smtClean="0"/>
              <a:t>2021-01-29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E4FE0-4448-4A60-9E37-EAA267A2B0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33889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E97B7-EA58-4606-8AEF-85F667A76219}" type="datetimeFigureOut">
              <a:rPr lang="ko-KR" altLang="en-US" smtClean="0"/>
              <a:t>2021-01-29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E4FE0-4448-4A60-9E37-EAA267A2B0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25895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E97B7-EA58-4606-8AEF-85F667A76219}" type="datetimeFigureOut">
              <a:rPr lang="ko-KR" altLang="en-US" smtClean="0"/>
              <a:t>2021-01-29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E4FE0-4448-4A60-9E37-EAA267A2B0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274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E97B7-EA58-4606-8AEF-85F667A76219}" type="datetimeFigureOut">
              <a:rPr lang="ko-KR" altLang="en-US" smtClean="0"/>
              <a:t>2021-01-29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E4FE0-4448-4A60-9E37-EAA267A2B0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5157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E97B7-EA58-4606-8AEF-85F667A76219}" type="datetimeFigureOut">
              <a:rPr lang="ko-KR" altLang="en-US" smtClean="0"/>
              <a:t>2021-01-29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E4FE0-4448-4A60-9E37-EAA267A2B0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33821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E97B7-EA58-4606-8AEF-85F667A76219}" type="datetimeFigureOut">
              <a:rPr lang="ko-KR" altLang="en-US" smtClean="0"/>
              <a:t>2021-01-29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E4FE0-4448-4A60-9E37-EAA267A2B0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65049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1E97B7-EA58-4606-8AEF-85F667A76219}" type="datetimeFigureOut">
              <a:rPr lang="ko-KR" altLang="en-US" smtClean="0"/>
              <a:t>2021-01-29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5E4FE0-4448-4A60-9E37-EAA267A2B0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88645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biz.kookmin.ac.kr/undergraduate/business/big" TargetMode="External"/><Relationship Id="rId4" Type="http://schemas.openxmlformats.org/officeDocument/2006/relationships/hyperlink" Target="https://biz.kookmin.ac.kr/undergraduate/business/big(&#44368;&#44284;&#44284;&#51221;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hat.kookmin.ac.kr/" TargetMode="External"/><Relationship Id="rId2" Type="http://schemas.openxmlformats.org/officeDocument/2006/relationships/hyperlink" Target="https://www.kookmin.ac.kr/comm/menu/user/0d6f69373dd19f5c29bf96eae7bc01e1/content/index.do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ookmin.ac.kr/comm/menu/user/0dbbd0998b720f892d00562f7fa78428/content/index.do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ds.kookmin.ac.kr/%EC%A0%95%EB%B3%B4%EA%B3%B5%EC%9C%A0/" TargetMode="External"/><Relationship Id="rId2" Type="http://schemas.openxmlformats.org/officeDocument/2006/relationships/hyperlink" Target="https://www.dataq.or.kr/www/main.do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blog.naver.com/boazbigdata" TargetMode="External"/><Relationship Id="rId4" Type="http://schemas.openxmlformats.org/officeDocument/2006/relationships/hyperlink" Target="http://www.datamarket.kr/xe/page_QEhq64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alastudy.com/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afe.naver.com/bitamin123/690" TargetMode="External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www.kaggle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dacon.io/main" TargetMode="External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tmp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/>
        </p:nvSpPr>
        <p:spPr>
          <a:xfrm>
            <a:off x="2961589" y="386755"/>
            <a:ext cx="8486411" cy="3378280"/>
          </a:xfrm>
          <a:prstGeom prst="rect">
            <a:avLst/>
          </a:prstGeom>
          <a:pattFill prst="pct5">
            <a:fgClr>
              <a:srgbClr val="7C97C2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연결선 7"/>
          <p:cNvCxnSpPr>
            <a:cxnSpLocks/>
          </p:cNvCxnSpPr>
          <p:nvPr/>
        </p:nvCxnSpPr>
        <p:spPr>
          <a:xfrm flipV="1">
            <a:off x="5244353" y="3729319"/>
            <a:ext cx="6114000" cy="35716"/>
          </a:xfrm>
          <a:prstGeom prst="line">
            <a:avLst/>
          </a:prstGeom>
          <a:ln>
            <a:solidFill>
              <a:srgbClr val="7C97C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>
            <a:cxnSpLocks/>
          </p:cNvCxnSpPr>
          <p:nvPr/>
        </p:nvCxnSpPr>
        <p:spPr>
          <a:xfrm>
            <a:off x="2961589" y="386755"/>
            <a:ext cx="0" cy="2096469"/>
          </a:xfrm>
          <a:prstGeom prst="line">
            <a:avLst/>
          </a:prstGeom>
          <a:ln w="6350">
            <a:solidFill>
              <a:srgbClr val="7C97C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2778253" y="2269415"/>
            <a:ext cx="8640707" cy="1631216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lvl="0" latinLnBrk="0">
              <a:defRPr/>
            </a:pPr>
            <a:r>
              <a:rPr lang="ko-KR" altLang="en-US" sz="6000" b="1" kern="0" dirty="0">
                <a:ln w="12700">
                  <a:solidFill>
                    <a:srgbClr val="7C97C2"/>
                  </a:solidFill>
                </a:ln>
                <a:solidFill>
                  <a:srgbClr val="88A0C8"/>
                </a:solidFill>
              </a:rPr>
              <a:t>겨울방학 파이썬 스터디</a:t>
            </a:r>
            <a:endParaRPr lang="en-US" altLang="ko-KR" sz="6000" b="1" kern="0" dirty="0">
              <a:ln w="12700">
                <a:solidFill>
                  <a:srgbClr val="7C97C2"/>
                </a:solidFill>
              </a:ln>
              <a:solidFill>
                <a:srgbClr val="88A0C8"/>
              </a:solidFill>
            </a:endParaRPr>
          </a:p>
          <a:p>
            <a:pPr lvl="0" latinLnBrk="0">
              <a:defRPr/>
            </a:pPr>
            <a:r>
              <a:rPr lang="en-US" altLang="ko-KR" sz="4000" b="1" kern="0" dirty="0">
                <a:ln w="12700">
                  <a:solidFill>
                    <a:srgbClr val="88A0C8"/>
                  </a:solidFill>
                </a:ln>
                <a:noFill/>
              </a:rPr>
              <a:t>8</a:t>
            </a:r>
            <a:r>
              <a:rPr lang="ko-KR" altLang="en-US" sz="4000" b="1" kern="0" dirty="0">
                <a:ln w="12700">
                  <a:solidFill>
                    <a:srgbClr val="88A0C8"/>
                  </a:solidFill>
                </a:ln>
                <a:noFill/>
              </a:rPr>
              <a:t>차시 수업</a:t>
            </a:r>
            <a:endParaRPr lang="en-US" altLang="ko-KR" sz="4000" b="1" kern="0" dirty="0">
              <a:ln w="12700">
                <a:solidFill>
                  <a:srgbClr val="88A0C8"/>
                </a:solidFill>
              </a:ln>
              <a:noFill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5558117" y="3406419"/>
            <a:ext cx="4024537" cy="3034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latinLnBrk="0">
              <a:lnSpc>
                <a:spcPct val="150000"/>
              </a:lnSpc>
              <a:defRPr/>
            </a:pPr>
            <a:r>
              <a:rPr lang="en-US" altLang="ko-KR" sz="1050" kern="0" dirty="0">
                <a:solidFill>
                  <a:srgbClr val="7C97C2"/>
                </a:solidFill>
              </a:rPr>
              <a:t>Epilogue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11078854" y="3729464"/>
            <a:ext cx="361746" cy="342326"/>
          </a:xfrm>
          <a:prstGeom prst="rect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A</a:t>
            </a:r>
            <a:r>
              <a:rPr lang="en-US" altLang="ko-KR" sz="900" dirty="0"/>
              <a:t>+</a:t>
            </a:r>
            <a:endParaRPr lang="ko-KR" altLang="en-US" sz="900" dirty="0"/>
          </a:p>
        </p:txBody>
      </p:sp>
      <p:cxnSp>
        <p:nvCxnSpPr>
          <p:cNvPr id="22" name="직선 연결선 21"/>
          <p:cNvCxnSpPr/>
          <p:nvPr/>
        </p:nvCxnSpPr>
        <p:spPr>
          <a:xfrm>
            <a:off x="0" y="386755"/>
            <a:ext cx="11448000" cy="0"/>
          </a:xfrm>
          <a:prstGeom prst="line">
            <a:avLst/>
          </a:prstGeom>
          <a:ln>
            <a:solidFill>
              <a:srgbClr val="7C97C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>
            <a:cxnSpLocks/>
          </p:cNvCxnSpPr>
          <p:nvPr/>
        </p:nvCxnSpPr>
        <p:spPr>
          <a:xfrm>
            <a:off x="11440600" y="4071794"/>
            <a:ext cx="0" cy="2796632"/>
          </a:xfrm>
          <a:prstGeom prst="line">
            <a:avLst/>
          </a:prstGeom>
          <a:ln w="6350">
            <a:solidFill>
              <a:srgbClr val="7C97C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3569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B6753770-2F8C-4EF2-84D4-3EA51738CDCB}"/>
              </a:ext>
            </a:extLst>
          </p:cNvPr>
          <p:cNvSpPr/>
          <p:nvPr/>
        </p:nvSpPr>
        <p:spPr>
          <a:xfrm>
            <a:off x="519793" y="284671"/>
            <a:ext cx="6915480" cy="10119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3200" b="1" i="1" dirty="0">
                <a:solidFill>
                  <a:srgbClr val="7C97C2"/>
                </a:solidFill>
              </a:rPr>
              <a:t>이현준 멘토의 추천 강의</a:t>
            </a:r>
            <a:endParaRPr lang="en-US" altLang="ko-KR" sz="3200" b="1" i="1" kern="0" dirty="0">
              <a:ln w="12700">
                <a:noFill/>
              </a:ln>
              <a:solidFill>
                <a:srgbClr val="7C97C2"/>
              </a:solidFill>
            </a:endParaRPr>
          </a:p>
          <a:p>
            <a:pPr latinLnBrk="0">
              <a:lnSpc>
                <a:spcPct val="150000"/>
              </a:lnSpc>
              <a:defRPr/>
            </a:pPr>
            <a:r>
              <a:rPr lang="en-US" altLang="ko-KR" sz="900" kern="0" dirty="0">
                <a:solidFill>
                  <a:srgbClr val="7C97C2"/>
                </a:solidFill>
              </a:rPr>
              <a:t>WINTER VACATION PYTHON STUDY</a:t>
            </a:r>
          </a:p>
        </p:txBody>
      </p:sp>
      <p:cxnSp>
        <p:nvCxnSpPr>
          <p:cNvPr id="34" name="직선 연결선 33"/>
          <p:cNvCxnSpPr>
            <a:cxnSpLocks/>
          </p:cNvCxnSpPr>
          <p:nvPr/>
        </p:nvCxnSpPr>
        <p:spPr>
          <a:xfrm>
            <a:off x="2626659" y="1219202"/>
            <a:ext cx="7961762" cy="9523"/>
          </a:xfrm>
          <a:prstGeom prst="line">
            <a:avLst/>
          </a:prstGeom>
          <a:ln>
            <a:solidFill>
              <a:srgbClr val="7C97C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타원 2"/>
          <p:cNvSpPr/>
          <p:nvPr/>
        </p:nvSpPr>
        <p:spPr>
          <a:xfrm>
            <a:off x="10763250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10938078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11112906" y="533400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11287734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11462562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10760672" y="735807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/>
          <p:cNvSpPr/>
          <p:nvPr/>
        </p:nvSpPr>
        <p:spPr>
          <a:xfrm>
            <a:off x="10935500" y="735807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/>
          <p:cNvSpPr/>
          <p:nvPr/>
        </p:nvSpPr>
        <p:spPr>
          <a:xfrm>
            <a:off x="11110328" y="735807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/>
          <p:cNvSpPr/>
          <p:nvPr/>
        </p:nvSpPr>
        <p:spPr>
          <a:xfrm>
            <a:off x="11285156" y="735807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/>
          <p:cNvSpPr/>
          <p:nvPr/>
        </p:nvSpPr>
        <p:spPr>
          <a:xfrm>
            <a:off x="11459984" y="735807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/>
          <p:cNvSpPr/>
          <p:nvPr/>
        </p:nvSpPr>
        <p:spPr>
          <a:xfrm>
            <a:off x="10758094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/>
          <p:cNvSpPr/>
          <p:nvPr/>
        </p:nvSpPr>
        <p:spPr>
          <a:xfrm>
            <a:off x="10932922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/>
          <p:cNvSpPr/>
          <p:nvPr/>
        </p:nvSpPr>
        <p:spPr>
          <a:xfrm>
            <a:off x="11107750" y="938214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/>
          <p:cNvSpPr/>
          <p:nvPr/>
        </p:nvSpPr>
        <p:spPr>
          <a:xfrm>
            <a:off x="11282578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/>
          <p:cNvSpPr/>
          <p:nvPr/>
        </p:nvSpPr>
        <p:spPr>
          <a:xfrm>
            <a:off x="11457406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타원 48"/>
          <p:cNvSpPr/>
          <p:nvPr/>
        </p:nvSpPr>
        <p:spPr>
          <a:xfrm>
            <a:off x="10755516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타원 49"/>
          <p:cNvSpPr/>
          <p:nvPr/>
        </p:nvSpPr>
        <p:spPr>
          <a:xfrm>
            <a:off x="10930344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타원 50"/>
          <p:cNvSpPr/>
          <p:nvPr/>
        </p:nvSpPr>
        <p:spPr>
          <a:xfrm>
            <a:off x="11105172" y="1140621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타원 51"/>
          <p:cNvSpPr/>
          <p:nvPr/>
        </p:nvSpPr>
        <p:spPr>
          <a:xfrm>
            <a:off x="11280000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타원 52"/>
          <p:cNvSpPr/>
          <p:nvPr/>
        </p:nvSpPr>
        <p:spPr>
          <a:xfrm>
            <a:off x="11454828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72C6ACD-1CDE-4794-9B21-B22AF826FB0C}"/>
              </a:ext>
            </a:extLst>
          </p:cNvPr>
          <p:cNvSpPr txBox="1"/>
          <p:nvPr/>
        </p:nvSpPr>
        <p:spPr>
          <a:xfrm>
            <a:off x="613293" y="1378734"/>
            <a:ext cx="10920116" cy="1650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3200" b="1" dirty="0">
                <a:solidFill>
                  <a:srgbClr val="7C97C2"/>
                </a:solidFill>
                <a:latin typeface="+mn-ea"/>
              </a:rPr>
              <a:t>과학과 소프트웨어적 사고</a:t>
            </a:r>
            <a:r>
              <a:rPr lang="en-US" altLang="ko-KR" sz="3200" b="1" dirty="0">
                <a:solidFill>
                  <a:srgbClr val="7C97C2"/>
                </a:solidFill>
                <a:latin typeface="+mn-ea"/>
              </a:rPr>
              <a:t>(1)</a:t>
            </a: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400" b="1" dirty="0">
              <a:solidFill>
                <a:srgbClr val="7C97C2"/>
              </a:solidFill>
              <a:latin typeface="+mn-ea"/>
            </a:endParaRPr>
          </a:p>
          <a:p>
            <a:pPr marL="0" marR="0" lvl="0" indent="0" algn="r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20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elvetica Neue"/>
              </a:rPr>
              <a:t>교수님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/>
              </a:rPr>
              <a:t>: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/>
              </a:rPr>
              <a:t>허 대 영 교수님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Helvetica Neue"/>
            </a:endParaRPr>
          </a:p>
          <a:p>
            <a:pPr lvl="1" algn="r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4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/>
              </a:rPr>
              <a:t>      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Helvetica Neue"/>
            </a:endParaRPr>
          </a:p>
          <a:p>
            <a:pPr marL="0" marR="0" lvl="0" indent="0" algn="r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/>
              </a:rPr>
              <a:t>수업 난이도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/>
              </a:rPr>
              <a:t>:  ★ ★ ★ ★ 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400" dirty="0">
              <a:solidFill>
                <a:schemeClr val="tx1">
                  <a:lumMod val="75000"/>
                  <a:lumOff val="25000"/>
                </a:schemeClr>
              </a:solidFill>
              <a:latin typeface="Helvetica Neue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BFC604F-5C02-462D-9C23-57D813044EF8}"/>
              </a:ext>
            </a:extLst>
          </p:cNvPr>
          <p:cNvSpPr/>
          <p:nvPr/>
        </p:nvSpPr>
        <p:spPr>
          <a:xfrm>
            <a:off x="11855552" y="2732607"/>
            <a:ext cx="224359" cy="4213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564BA61-8708-42E3-93A1-733DA966C0E9}"/>
              </a:ext>
            </a:extLst>
          </p:cNvPr>
          <p:cNvSpPr txBox="1"/>
          <p:nvPr/>
        </p:nvSpPr>
        <p:spPr>
          <a:xfrm>
            <a:off x="581736" y="2551980"/>
            <a:ext cx="11441298" cy="36358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/>
              </a:rPr>
              <a:t>수업 내용</a:t>
            </a: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4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/>
              </a:rPr>
              <a:t>파이썬 프로그래밍 언어를 배워서 컴퓨터가 동작하는 </a:t>
            </a:r>
            <a:r>
              <a:rPr lang="ko-KR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elvetica Neue"/>
              </a:rPr>
              <a:t>매커니즘을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/>
              </a:rPr>
              <a:t> 이해하고 </a:t>
            </a:r>
            <a:r>
              <a:rPr lang="ko-KR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elvetica Neue"/>
              </a:rPr>
              <a:t>파이썬을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/>
              </a:rPr>
              <a:t> 사용해 프로그램을 작성하는 방법을 익힌다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4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400" dirty="0">
              <a:solidFill>
                <a:schemeClr val="tx1">
                  <a:lumMod val="75000"/>
                  <a:lumOff val="25000"/>
                </a:schemeClr>
              </a:solidFill>
              <a:latin typeface="Helvetica Neue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/>
              </a:rPr>
              <a:t>추천 이유</a:t>
            </a: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/>
              </a:rPr>
              <a:t>: 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4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/>
              </a:rPr>
              <a:t>우리 과에서 배우는 코딩은 잘 만들어진 모듈을 가지고 잘 활용하는 느낌이 크다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/>
              </a:rPr>
              <a:t>.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/>
              </a:rPr>
              <a:t>하지만 그 과정에서도 확실하게 코딩 적인 역량과 컴퓨터 적인 생각이 필요한데 이 수업에서는 조금 더 </a:t>
            </a:r>
            <a:r>
              <a:rPr lang="ko-KR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elvetica Neue"/>
              </a:rPr>
              <a:t>소융대의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/>
              </a:rPr>
              <a:t> 마인드를 배울 수 있기 때문에 나중에 코딩역량에 큰 도움이 될 수 있다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/>
              </a:rPr>
              <a:t>.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3699A1A-2F0D-47E0-9054-9D3032EAED2A}"/>
              </a:ext>
            </a:extLst>
          </p:cNvPr>
          <p:cNvSpPr/>
          <p:nvPr/>
        </p:nvSpPr>
        <p:spPr>
          <a:xfrm>
            <a:off x="11322721" y="2551980"/>
            <a:ext cx="367254" cy="3262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48603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B6753770-2F8C-4EF2-84D4-3EA51738CDCB}"/>
              </a:ext>
            </a:extLst>
          </p:cNvPr>
          <p:cNvSpPr/>
          <p:nvPr/>
        </p:nvSpPr>
        <p:spPr>
          <a:xfrm>
            <a:off x="519793" y="284671"/>
            <a:ext cx="6915480" cy="10119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3200" b="1" i="1" dirty="0" err="1">
                <a:solidFill>
                  <a:srgbClr val="7C97C2"/>
                </a:solidFill>
              </a:rPr>
              <a:t>유광열</a:t>
            </a:r>
            <a:r>
              <a:rPr lang="ko-KR" altLang="en-US" sz="3200" b="1" i="1" dirty="0">
                <a:solidFill>
                  <a:srgbClr val="7C97C2"/>
                </a:solidFill>
              </a:rPr>
              <a:t> 멘토의 추천 강의</a:t>
            </a:r>
            <a:endParaRPr lang="en-US" altLang="ko-KR" sz="3200" b="1" i="1" kern="0" dirty="0">
              <a:ln w="12700">
                <a:noFill/>
              </a:ln>
              <a:solidFill>
                <a:srgbClr val="7C97C2"/>
              </a:solidFill>
            </a:endParaRPr>
          </a:p>
          <a:p>
            <a:pPr latinLnBrk="0">
              <a:lnSpc>
                <a:spcPct val="150000"/>
              </a:lnSpc>
              <a:defRPr/>
            </a:pPr>
            <a:r>
              <a:rPr lang="en-US" altLang="ko-KR" sz="900" kern="0" dirty="0">
                <a:solidFill>
                  <a:srgbClr val="7C97C2"/>
                </a:solidFill>
              </a:rPr>
              <a:t>WINTER VACATION PYTHON STUDY</a:t>
            </a:r>
          </a:p>
        </p:txBody>
      </p:sp>
      <p:cxnSp>
        <p:nvCxnSpPr>
          <p:cNvPr id="34" name="직선 연결선 33"/>
          <p:cNvCxnSpPr>
            <a:cxnSpLocks/>
          </p:cNvCxnSpPr>
          <p:nvPr/>
        </p:nvCxnSpPr>
        <p:spPr>
          <a:xfrm>
            <a:off x="2626659" y="1219202"/>
            <a:ext cx="7961762" cy="9523"/>
          </a:xfrm>
          <a:prstGeom prst="line">
            <a:avLst/>
          </a:prstGeom>
          <a:ln>
            <a:solidFill>
              <a:srgbClr val="7C97C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타원 2"/>
          <p:cNvSpPr/>
          <p:nvPr/>
        </p:nvSpPr>
        <p:spPr>
          <a:xfrm>
            <a:off x="10763250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10938078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11112906" y="533400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11287734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11462562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10760672" y="735807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/>
          <p:cNvSpPr/>
          <p:nvPr/>
        </p:nvSpPr>
        <p:spPr>
          <a:xfrm>
            <a:off x="10935500" y="735807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/>
          <p:cNvSpPr/>
          <p:nvPr/>
        </p:nvSpPr>
        <p:spPr>
          <a:xfrm>
            <a:off x="11110328" y="735807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/>
          <p:cNvSpPr/>
          <p:nvPr/>
        </p:nvSpPr>
        <p:spPr>
          <a:xfrm>
            <a:off x="11285156" y="735807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/>
          <p:cNvSpPr/>
          <p:nvPr/>
        </p:nvSpPr>
        <p:spPr>
          <a:xfrm>
            <a:off x="11459984" y="735807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/>
          <p:cNvSpPr/>
          <p:nvPr/>
        </p:nvSpPr>
        <p:spPr>
          <a:xfrm>
            <a:off x="10758094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/>
          <p:cNvSpPr/>
          <p:nvPr/>
        </p:nvSpPr>
        <p:spPr>
          <a:xfrm>
            <a:off x="10932922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/>
          <p:cNvSpPr/>
          <p:nvPr/>
        </p:nvSpPr>
        <p:spPr>
          <a:xfrm>
            <a:off x="11107750" y="938214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/>
          <p:cNvSpPr/>
          <p:nvPr/>
        </p:nvSpPr>
        <p:spPr>
          <a:xfrm>
            <a:off x="11282578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/>
          <p:cNvSpPr/>
          <p:nvPr/>
        </p:nvSpPr>
        <p:spPr>
          <a:xfrm>
            <a:off x="11457406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타원 48"/>
          <p:cNvSpPr/>
          <p:nvPr/>
        </p:nvSpPr>
        <p:spPr>
          <a:xfrm>
            <a:off x="10755516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타원 49"/>
          <p:cNvSpPr/>
          <p:nvPr/>
        </p:nvSpPr>
        <p:spPr>
          <a:xfrm>
            <a:off x="10930344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타원 50"/>
          <p:cNvSpPr/>
          <p:nvPr/>
        </p:nvSpPr>
        <p:spPr>
          <a:xfrm>
            <a:off x="11105172" y="1140621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타원 51"/>
          <p:cNvSpPr/>
          <p:nvPr/>
        </p:nvSpPr>
        <p:spPr>
          <a:xfrm>
            <a:off x="11280000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타원 52"/>
          <p:cNvSpPr/>
          <p:nvPr/>
        </p:nvSpPr>
        <p:spPr>
          <a:xfrm>
            <a:off x="11454828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72C6ACD-1CDE-4794-9B21-B22AF826FB0C}"/>
              </a:ext>
            </a:extLst>
          </p:cNvPr>
          <p:cNvSpPr txBox="1"/>
          <p:nvPr/>
        </p:nvSpPr>
        <p:spPr>
          <a:xfrm>
            <a:off x="616297" y="1380041"/>
            <a:ext cx="10959406" cy="1562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3200" b="1" dirty="0">
                <a:solidFill>
                  <a:srgbClr val="7C97C2"/>
                </a:solidFill>
                <a:latin typeface="+mn-ea"/>
              </a:rPr>
              <a:t>선형 대수</a:t>
            </a:r>
            <a:r>
              <a:rPr lang="en-US" altLang="ko-KR" sz="3200" b="1" dirty="0">
                <a:solidFill>
                  <a:srgbClr val="7C97C2"/>
                </a:solidFill>
                <a:latin typeface="+mn-ea"/>
              </a:rPr>
              <a:t>(1-2)</a:t>
            </a:r>
            <a:endParaRPr lang="en-US" altLang="ko-KR" sz="900" b="1" dirty="0">
              <a:solidFill>
                <a:srgbClr val="7C97C2"/>
              </a:solidFill>
              <a:latin typeface="+mn-ea"/>
            </a:endParaRPr>
          </a:p>
          <a:p>
            <a:pPr marL="0" marR="0" lvl="0" indent="0" algn="r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20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elvetica Neue"/>
              </a:rPr>
              <a:t>교수님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/>
              </a:rPr>
              <a:t>: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/>
              </a:rPr>
              <a:t>김 준 호 교수님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Helvetica Neue"/>
            </a:endParaRPr>
          </a:p>
          <a:p>
            <a:pPr lvl="1" algn="r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4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/>
              </a:rPr>
              <a:t>      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Helvetica Neue"/>
            </a:endParaRPr>
          </a:p>
          <a:p>
            <a:pPr marL="0" marR="0" lvl="0" indent="0" algn="r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/>
              </a:rPr>
              <a:t>수업 난이도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/>
              </a:rPr>
              <a:t>:  ★ ★ ★ </a:t>
            </a: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400" dirty="0">
              <a:solidFill>
                <a:schemeClr val="tx1">
                  <a:lumMod val="75000"/>
                  <a:lumOff val="25000"/>
                </a:schemeClr>
              </a:solidFill>
              <a:latin typeface="Helvetica Neue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FD88E6E-938D-4822-9644-DBBE2166110C}"/>
              </a:ext>
            </a:extLst>
          </p:cNvPr>
          <p:cNvSpPr txBox="1"/>
          <p:nvPr/>
        </p:nvSpPr>
        <p:spPr>
          <a:xfrm>
            <a:off x="481949" y="2439031"/>
            <a:ext cx="11059194" cy="40051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/>
              </a:rPr>
              <a:t>수업 내용</a:t>
            </a: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4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/>
              </a:rPr>
              <a:t>수학과의 선형대수와 소프트웨어융합대의 선형대수가 있다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/>
              </a:rPr>
              <a:t>.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/>
              </a:rPr>
              <a:t>수학과에서의 선형대수는 증명과 행렬식에 초점을 맞춰져 있지만 소프트웨어융합대의 선형대수는 컴퓨터에서 행렬이 어떻게 사용되는가를 중점으로 배운다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/>
              </a:rPr>
              <a:t>.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/>
              </a:rPr>
              <a:t>한마디로 소프트웨어융합대에서 사용되는 선형대수를 배운다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400" dirty="0">
              <a:solidFill>
                <a:schemeClr val="tx1">
                  <a:lumMod val="75000"/>
                  <a:lumOff val="25000"/>
                </a:schemeClr>
              </a:solidFill>
              <a:latin typeface="Helvetica Neue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/>
              </a:rPr>
              <a:t>추천 이유</a:t>
            </a: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/>
              </a:rPr>
              <a:t>: 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4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/>
              </a:rPr>
              <a:t>우리 과에서 나중에 배우는 </a:t>
            </a:r>
            <a:r>
              <a:rPr lang="ko-KR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elvetica Neue"/>
              </a:rPr>
              <a:t>머신러닝이나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/>
              </a:rPr>
              <a:t> 딥 러닝의 가장 이론적 기반이 선형대수에 기초해 있어서 듣는 것을 매우 추천한다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/>
              </a:rPr>
              <a:t>.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/>
              </a:rPr>
              <a:t>그리고 경영수학에서 배운 내용이 나오면서 경영수학에서 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Helvetica Neue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/>
              </a:rPr>
              <a:t>배운 행렬을 왜 배우고 어떻게 쓰이는지 알 수 있다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632209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B6753770-2F8C-4EF2-84D4-3EA51738CDCB}"/>
              </a:ext>
            </a:extLst>
          </p:cNvPr>
          <p:cNvSpPr/>
          <p:nvPr/>
        </p:nvSpPr>
        <p:spPr>
          <a:xfrm>
            <a:off x="519793" y="284671"/>
            <a:ext cx="7342254" cy="10119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3200" b="1" i="1" dirty="0">
                <a:solidFill>
                  <a:srgbClr val="7C97C2"/>
                </a:solidFill>
              </a:rPr>
              <a:t>졸업요건</a:t>
            </a:r>
            <a:endParaRPr lang="en-US" altLang="ko-KR" sz="3200" b="1" i="1" kern="0" dirty="0">
              <a:ln w="12700">
                <a:noFill/>
              </a:ln>
              <a:solidFill>
                <a:srgbClr val="7C97C2"/>
              </a:solidFill>
            </a:endParaRPr>
          </a:p>
          <a:p>
            <a:pPr latinLnBrk="0">
              <a:lnSpc>
                <a:spcPct val="150000"/>
              </a:lnSpc>
              <a:defRPr/>
            </a:pPr>
            <a:r>
              <a:rPr lang="en-US" altLang="ko-KR" sz="900" kern="0" dirty="0">
                <a:solidFill>
                  <a:srgbClr val="7C97C2"/>
                </a:solidFill>
              </a:rPr>
              <a:t>WINTER VACATION PYTHON STUDY</a:t>
            </a:r>
          </a:p>
        </p:txBody>
      </p:sp>
      <p:cxnSp>
        <p:nvCxnSpPr>
          <p:cNvPr id="34" name="직선 연결선 33"/>
          <p:cNvCxnSpPr>
            <a:cxnSpLocks/>
          </p:cNvCxnSpPr>
          <p:nvPr/>
        </p:nvCxnSpPr>
        <p:spPr>
          <a:xfrm>
            <a:off x="2626659" y="1219202"/>
            <a:ext cx="7961762" cy="9523"/>
          </a:xfrm>
          <a:prstGeom prst="line">
            <a:avLst/>
          </a:prstGeom>
          <a:ln>
            <a:solidFill>
              <a:srgbClr val="7C97C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타원 2"/>
          <p:cNvSpPr/>
          <p:nvPr/>
        </p:nvSpPr>
        <p:spPr>
          <a:xfrm>
            <a:off x="10763250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10938078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11112906" y="533400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11287734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11462562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10760672" y="735807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/>
          <p:cNvSpPr/>
          <p:nvPr/>
        </p:nvSpPr>
        <p:spPr>
          <a:xfrm>
            <a:off x="10935500" y="735807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/>
          <p:cNvSpPr/>
          <p:nvPr/>
        </p:nvSpPr>
        <p:spPr>
          <a:xfrm>
            <a:off x="11110328" y="735807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/>
          <p:cNvSpPr/>
          <p:nvPr/>
        </p:nvSpPr>
        <p:spPr>
          <a:xfrm>
            <a:off x="11285156" y="735807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/>
          <p:cNvSpPr/>
          <p:nvPr/>
        </p:nvSpPr>
        <p:spPr>
          <a:xfrm>
            <a:off x="11459984" y="735807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/>
          <p:cNvSpPr/>
          <p:nvPr/>
        </p:nvSpPr>
        <p:spPr>
          <a:xfrm>
            <a:off x="10758094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/>
          <p:cNvSpPr/>
          <p:nvPr/>
        </p:nvSpPr>
        <p:spPr>
          <a:xfrm>
            <a:off x="10932922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/>
          <p:cNvSpPr/>
          <p:nvPr/>
        </p:nvSpPr>
        <p:spPr>
          <a:xfrm>
            <a:off x="11107750" y="938214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/>
          <p:cNvSpPr/>
          <p:nvPr/>
        </p:nvSpPr>
        <p:spPr>
          <a:xfrm>
            <a:off x="11282578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/>
          <p:cNvSpPr/>
          <p:nvPr/>
        </p:nvSpPr>
        <p:spPr>
          <a:xfrm>
            <a:off x="11457406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타원 48"/>
          <p:cNvSpPr/>
          <p:nvPr/>
        </p:nvSpPr>
        <p:spPr>
          <a:xfrm>
            <a:off x="10755516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타원 49"/>
          <p:cNvSpPr/>
          <p:nvPr/>
        </p:nvSpPr>
        <p:spPr>
          <a:xfrm>
            <a:off x="10930344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타원 50"/>
          <p:cNvSpPr/>
          <p:nvPr/>
        </p:nvSpPr>
        <p:spPr>
          <a:xfrm>
            <a:off x="11105172" y="1140621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타원 51"/>
          <p:cNvSpPr/>
          <p:nvPr/>
        </p:nvSpPr>
        <p:spPr>
          <a:xfrm>
            <a:off x="11280000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타원 52"/>
          <p:cNvSpPr/>
          <p:nvPr/>
        </p:nvSpPr>
        <p:spPr>
          <a:xfrm>
            <a:off x="11454828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3D8799F-2ECC-44B3-BA4E-F596071ACA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2120" y="1747842"/>
            <a:ext cx="5185318" cy="257093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A04355C-D7FB-4B19-97F8-8DDD54F530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510" y="1417218"/>
            <a:ext cx="5019587" cy="523459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2DE33D7-2A55-4D2A-BBFB-587AB7E7891F}"/>
              </a:ext>
            </a:extLst>
          </p:cNvPr>
          <p:cNvSpPr txBox="1"/>
          <p:nvPr/>
        </p:nvSpPr>
        <p:spPr>
          <a:xfrm>
            <a:off x="5917672" y="4550995"/>
            <a:ext cx="5537156" cy="11289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rgbClr val="7C97C2"/>
                </a:solidFill>
                <a:sym typeface="Wingdings" panose="05000000000000000000" pitchFamily="2" charset="2"/>
              </a:rPr>
              <a:t> </a:t>
            </a:r>
            <a:r>
              <a:rPr lang="ko-KR" altLang="en-US" sz="2400" b="1" dirty="0" err="1">
                <a:solidFill>
                  <a:srgbClr val="7C97C2"/>
                </a:solidFill>
              </a:rPr>
              <a:t>다전공</a:t>
            </a:r>
            <a:r>
              <a:rPr lang="en-US" altLang="ko-KR" sz="2400" b="1" dirty="0">
                <a:solidFill>
                  <a:srgbClr val="7C97C2"/>
                </a:solidFill>
              </a:rPr>
              <a:t>(</a:t>
            </a:r>
            <a:r>
              <a:rPr lang="ko-KR" altLang="en-US" sz="2400" b="1" dirty="0">
                <a:solidFill>
                  <a:srgbClr val="7C97C2"/>
                </a:solidFill>
              </a:rPr>
              <a:t>복수전공</a:t>
            </a:r>
            <a:r>
              <a:rPr lang="en-US" altLang="ko-KR" sz="2400" b="1" dirty="0">
                <a:solidFill>
                  <a:srgbClr val="7C97C2"/>
                </a:solidFill>
              </a:rPr>
              <a:t>, </a:t>
            </a:r>
            <a:r>
              <a:rPr lang="ko-KR" altLang="en-US" sz="2400" b="1" dirty="0">
                <a:solidFill>
                  <a:srgbClr val="7C97C2"/>
                </a:solidFill>
              </a:rPr>
              <a:t>연계융합전공</a:t>
            </a:r>
            <a:r>
              <a:rPr lang="en-US" altLang="ko-KR" sz="2400" b="1" dirty="0">
                <a:solidFill>
                  <a:srgbClr val="7C97C2"/>
                </a:solidFill>
              </a:rPr>
              <a:t>), </a:t>
            </a:r>
          </a:p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srgbClr val="7C97C2"/>
                </a:solidFill>
              </a:rPr>
              <a:t>부전공</a:t>
            </a:r>
            <a:r>
              <a:rPr lang="en-US" altLang="ko-KR" sz="2400" b="1" dirty="0">
                <a:solidFill>
                  <a:srgbClr val="7C97C2"/>
                </a:solidFill>
              </a:rPr>
              <a:t>, </a:t>
            </a:r>
            <a:r>
              <a:rPr lang="ko-KR" altLang="en-US" sz="2400" b="1" dirty="0">
                <a:solidFill>
                  <a:srgbClr val="7C97C2"/>
                </a:solidFill>
              </a:rPr>
              <a:t>심화전공 중 </a:t>
            </a:r>
            <a:r>
              <a:rPr lang="en-US" altLang="ko-KR" sz="2400" b="1" dirty="0">
                <a:solidFill>
                  <a:srgbClr val="7C97C2"/>
                </a:solidFill>
              </a:rPr>
              <a:t>1</a:t>
            </a:r>
            <a:r>
              <a:rPr lang="ko-KR" altLang="en-US" sz="2400" b="1" dirty="0">
                <a:solidFill>
                  <a:srgbClr val="7C97C2"/>
                </a:solidFill>
              </a:rPr>
              <a:t>가지 이상 필수</a:t>
            </a:r>
            <a:r>
              <a:rPr lang="en-US" altLang="ko-KR" sz="2400" b="1" dirty="0">
                <a:solidFill>
                  <a:srgbClr val="7C97C2"/>
                </a:solidFill>
              </a:rPr>
              <a:t>!!</a:t>
            </a:r>
            <a:endParaRPr lang="ko-KR" altLang="en-US" sz="2400" b="1" dirty="0">
              <a:solidFill>
                <a:srgbClr val="7C97C2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8722007-5AF2-47B4-BEDE-79A5D13ACE9E}"/>
              </a:ext>
            </a:extLst>
          </p:cNvPr>
          <p:cNvSpPr txBox="1"/>
          <p:nvPr/>
        </p:nvSpPr>
        <p:spPr>
          <a:xfrm>
            <a:off x="8035524" y="5919786"/>
            <a:ext cx="3905464" cy="6567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교과과정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교과목안내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졸업요건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취업〮진로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r">
              <a:lnSpc>
                <a:spcPct val="150000"/>
              </a:lnSpc>
            </a:pPr>
            <a:r>
              <a:rPr lang="en-US" altLang="ko-KR" sz="1200" dirty="0">
                <a:solidFill>
                  <a:srgbClr val="0563C1"/>
                </a:solidFill>
                <a:hlinkClick r:id="rId5"/>
              </a:rPr>
              <a:t>https://biz.kookmin.ac.kr/undergraduate/business/big </a:t>
            </a:r>
            <a:endParaRPr lang="en-US" altLang="ko-KR" sz="1200" dirty="0">
              <a:solidFill>
                <a:srgbClr val="0563C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66943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B6753770-2F8C-4EF2-84D4-3EA51738CDCB}"/>
              </a:ext>
            </a:extLst>
          </p:cNvPr>
          <p:cNvSpPr/>
          <p:nvPr/>
        </p:nvSpPr>
        <p:spPr>
          <a:xfrm>
            <a:off x="519793" y="284671"/>
            <a:ext cx="7342254" cy="10119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3200" b="1" i="1" dirty="0" err="1">
                <a:solidFill>
                  <a:srgbClr val="7C97C2"/>
                </a:solidFill>
              </a:rPr>
              <a:t>다전공</a:t>
            </a:r>
            <a:r>
              <a:rPr lang="en-US" altLang="ko-KR" sz="3200" b="1" i="1" dirty="0">
                <a:solidFill>
                  <a:srgbClr val="7C97C2"/>
                </a:solidFill>
              </a:rPr>
              <a:t>(</a:t>
            </a:r>
            <a:r>
              <a:rPr lang="ko-KR" altLang="en-US" sz="3200" b="1" i="1" dirty="0">
                <a:solidFill>
                  <a:srgbClr val="7C97C2"/>
                </a:solidFill>
              </a:rPr>
              <a:t>복수전공</a:t>
            </a:r>
            <a:r>
              <a:rPr lang="en-US" altLang="ko-KR" sz="3200" b="1" i="1" dirty="0">
                <a:solidFill>
                  <a:srgbClr val="7C97C2"/>
                </a:solidFill>
              </a:rPr>
              <a:t>, </a:t>
            </a:r>
            <a:r>
              <a:rPr lang="ko-KR" altLang="en-US" sz="3200" b="1" i="1" dirty="0">
                <a:solidFill>
                  <a:srgbClr val="7C97C2"/>
                </a:solidFill>
              </a:rPr>
              <a:t>연계융합전공</a:t>
            </a:r>
            <a:r>
              <a:rPr lang="en-US" altLang="ko-KR" sz="3200" b="1" i="1" dirty="0">
                <a:solidFill>
                  <a:srgbClr val="7C97C2"/>
                </a:solidFill>
              </a:rPr>
              <a:t>)</a:t>
            </a:r>
            <a:endParaRPr lang="en-US" altLang="ko-KR" sz="3200" b="1" i="1" kern="0" dirty="0">
              <a:ln w="12700">
                <a:noFill/>
              </a:ln>
              <a:solidFill>
                <a:srgbClr val="7C97C2"/>
              </a:solidFill>
            </a:endParaRPr>
          </a:p>
          <a:p>
            <a:pPr latinLnBrk="0">
              <a:lnSpc>
                <a:spcPct val="150000"/>
              </a:lnSpc>
              <a:defRPr/>
            </a:pPr>
            <a:r>
              <a:rPr lang="en-US" altLang="ko-KR" sz="900" kern="0" dirty="0">
                <a:solidFill>
                  <a:srgbClr val="7C97C2"/>
                </a:solidFill>
              </a:rPr>
              <a:t>WINTER VACATION PYTHON STUDY</a:t>
            </a:r>
          </a:p>
        </p:txBody>
      </p:sp>
      <p:cxnSp>
        <p:nvCxnSpPr>
          <p:cNvPr id="34" name="직선 연결선 33"/>
          <p:cNvCxnSpPr>
            <a:cxnSpLocks/>
          </p:cNvCxnSpPr>
          <p:nvPr/>
        </p:nvCxnSpPr>
        <p:spPr>
          <a:xfrm>
            <a:off x="2626659" y="1219202"/>
            <a:ext cx="7961762" cy="9523"/>
          </a:xfrm>
          <a:prstGeom prst="line">
            <a:avLst/>
          </a:prstGeom>
          <a:ln>
            <a:solidFill>
              <a:srgbClr val="7C97C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타원 2"/>
          <p:cNvSpPr/>
          <p:nvPr/>
        </p:nvSpPr>
        <p:spPr>
          <a:xfrm>
            <a:off x="10763250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10938078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11112906" y="533400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11287734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11462562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10760672" y="735807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/>
          <p:cNvSpPr/>
          <p:nvPr/>
        </p:nvSpPr>
        <p:spPr>
          <a:xfrm>
            <a:off x="10935500" y="735807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/>
          <p:cNvSpPr/>
          <p:nvPr/>
        </p:nvSpPr>
        <p:spPr>
          <a:xfrm>
            <a:off x="11110328" y="735807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/>
          <p:cNvSpPr/>
          <p:nvPr/>
        </p:nvSpPr>
        <p:spPr>
          <a:xfrm>
            <a:off x="11285156" y="735807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/>
          <p:cNvSpPr/>
          <p:nvPr/>
        </p:nvSpPr>
        <p:spPr>
          <a:xfrm>
            <a:off x="11459984" y="735807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/>
          <p:cNvSpPr/>
          <p:nvPr/>
        </p:nvSpPr>
        <p:spPr>
          <a:xfrm>
            <a:off x="10758094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/>
          <p:cNvSpPr/>
          <p:nvPr/>
        </p:nvSpPr>
        <p:spPr>
          <a:xfrm>
            <a:off x="10932922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/>
          <p:cNvSpPr/>
          <p:nvPr/>
        </p:nvSpPr>
        <p:spPr>
          <a:xfrm>
            <a:off x="11107750" y="938214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/>
          <p:cNvSpPr/>
          <p:nvPr/>
        </p:nvSpPr>
        <p:spPr>
          <a:xfrm>
            <a:off x="11282578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/>
          <p:cNvSpPr/>
          <p:nvPr/>
        </p:nvSpPr>
        <p:spPr>
          <a:xfrm>
            <a:off x="11457406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타원 48"/>
          <p:cNvSpPr/>
          <p:nvPr/>
        </p:nvSpPr>
        <p:spPr>
          <a:xfrm>
            <a:off x="10755516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타원 49"/>
          <p:cNvSpPr/>
          <p:nvPr/>
        </p:nvSpPr>
        <p:spPr>
          <a:xfrm>
            <a:off x="10930344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타원 50"/>
          <p:cNvSpPr/>
          <p:nvPr/>
        </p:nvSpPr>
        <p:spPr>
          <a:xfrm>
            <a:off x="11105172" y="1140621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타원 51"/>
          <p:cNvSpPr/>
          <p:nvPr/>
        </p:nvSpPr>
        <p:spPr>
          <a:xfrm>
            <a:off x="11280000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타원 52"/>
          <p:cNvSpPr/>
          <p:nvPr/>
        </p:nvSpPr>
        <p:spPr>
          <a:xfrm>
            <a:off x="11454828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93BC227-3D73-4719-9462-ECCF66453F45}"/>
              </a:ext>
            </a:extLst>
          </p:cNvPr>
          <p:cNvSpPr txBox="1"/>
          <p:nvPr/>
        </p:nvSpPr>
        <p:spPr>
          <a:xfrm>
            <a:off x="519793" y="1420441"/>
            <a:ext cx="11225651" cy="47418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2400" b="1" dirty="0" err="1">
                <a:solidFill>
                  <a:srgbClr val="7C97C2"/>
                </a:solidFill>
                <a:latin typeface="+mn-ea"/>
              </a:rPr>
              <a:t>다전공</a:t>
            </a:r>
            <a:r>
              <a:rPr lang="en-US" altLang="ko-KR" sz="2400" b="1" dirty="0">
                <a:solidFill>
                  <a:srgbClr val="7C97C2"/>
                </a:solidFill>
                <a:latin typeface="+mn-ea"/>
              </a:rPr>
              <a:t> </a:t>
            </a:r>
            <a:r>
              <a:rPr lang="ko-KR" altLang="en-US" sz="2400" b="1" dirty="0">
                <a:solidFill>
                  <a:srgbClr val="7C97C2"/>
                </a:solidFill>
                <a:latin typeface="+mn-ea"/>
              </a:rPr>
              <a:t>정의</a:t>
            </a:r>
            <a:endParaRPr lang="en-US" altLang="ko-KR" sz="2400" b="1" dirty="0">
              <a:solidFill>
                <a:srgbClr val="7C97C2"/>
              </a:solidFill>
              <a:latin typeface="+mn-ea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/>
              </a:rPr>
              <a:t>제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/>
              </a:rPr>
              <a:t>1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/>
              </a:rPr>
              <a:t>전공 이외에 다른 전공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/>
              </a:rPr>
              <a:t>(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/>
              </a:rPr>
              <a:t>학과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/>
              </a:rPr>
              <a:t>)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/>
              </a:rPr>
              <a:t>또는 연계전공과정을 이수한 학생에게는 이를 </a:t>
            </a:r>
            <a:r>
              <a:rPr lang="ko-KR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elvetica Neue"/>
              </a:rPr>
              <a:t>다전공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/>
              </a:rPr>
              <a:t>, </a:t>
            </a: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/>
              </a:rPr>
              <a:t>    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/>
              </a:rPr>
              <a:t>제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/>
              </a:rPr>
              <a:t>2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/>
              </a:rPr>
              <a:t>전공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/>
              </a:rPr>
              <a:t>,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/>
              </a:rPr>
              <a:t>제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/>
              </a:rPr>
              <a:t>3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/>
              </a:rPr>
              <a:t>전공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/>
              </a:rPr>
              <a:t>,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/>
              </a:rPr>
              <a:t>연계전공으로 인정하고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/>
              </a:rPr>
              <a:t>,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/>
              </a:rPr>
              <a:t>각각의 학사학위를 수여함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/>
              </a:rPr>
              <a:t>.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</a:pPr>
            <a:r>
              <a:rPr lang="ko-KR" altLang="en-US" sz="2000" b="1" dirty="0" err="1">
                <a:solidFill>
                  <a:srgbClr val="FF6565"/>
                </a:solidFill>
                <a:latin typeface="Helvetica Neue"/>
              </a:rPr>
              <a:t>연계전공</a:t>
            </a:r>
            <a:r>
              <a:rPr lang="ko-KR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elvetica Neue"/>
              </a:rPr>
              <a:t>이란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/>
              </a:rPr>
              <a:t> 동일한 계열 </a:t>
            </a:r>
            <a:r>
              <a:rPr lang="ko-KR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elvetica Neue"/>
              </a:rPr>
              <a:t>내애서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/>
              </a:rPr>
              <a:t> 둘 이상의 전공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/>
              </a:rPr>
              <a:t>(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/>
              </a:rPr>
              <a:t>학부 또는 학과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/>
              </a:rPr>
              <a:t>)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/>
              </a:rPr>
              <a:t>이 연계하여 제공하는 전공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Helvetica Neue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</a:pPr>
            <a:r>
              <a:rPr lang="ko-KR" altLang="en-US" sz="2000" b="1" dirty="0" err="1">
                <a:solidFill>
                  <a:srgbClr val="FF6565"/>
                </a:solidFill>
                <a:latin typeface="Helvetica Neue"/>
              </a:rPr>
              <a:t>융합전공</a:t>
            </a:r>
            <a:r>
              <a:rPr lang="ko-KR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elvetica Neue"/>
              </a:rPr>
              <a:t>이란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/>
              </a:rPr>
              <a:t> 상이한 계열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/>
              </a:rPr>
              <a:t>(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/>
              </a:rPr>
              <a:t>인문사회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/>
              </a:rPr>
              <a:t>,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/>
              </a:rPr>
              <a:t>공학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/>
              </a:rPr>
              <a:t>,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/>
              </a:rPr>
              <a:t>이학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/>
              </a:rPr>
              <a:t>,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/>
              </a:rPr>
              <a:t>예체능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/>
              </a:rPr>
              <a:t>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/>
              </a:rPr>
              <a:t>등 서로 다른 계열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/>
              </a:rPr>
              <a:t>)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/>
              </a:rPr>
              <a:t>의 둘 이상의 전공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Helvetica Neue"/>
            </a:endParaRP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/>
              </a:rPr>
              <a:t>     이 연계하여 제공하는 전공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Helvetica Neue"/>
            </a:endParaRPr>
          </a:p>
          <a:p>
            <a:pPr marR="0" lvl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ko-KR" altLang="en-US" sz="2400" b="1" dirty="0">
                <a:solidFill>
                  <a:srgbClr val="7C97C2"/>
                </a:solidFill>
                <a:latin typeface="+mn-ea"/>
              </a:rPr>
              <a:t>신청대상 및 신청기간</a:t>
            </a:r>
            <a:endParaRPr lang="en-US" altLang="ko-KR" sz="2400" b="1" dirty="0">
              <a:solidFill>
                <a:srgbClr val="7C97C2"/>
              </a:solidFill>
              <a:latin typeface="+mn-ea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</a:pP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3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차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~ 6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차 학기 대학생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각 학년도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4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월 말 및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10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월 말에 신청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1806185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B6753770-2F8C-4EF2-84D4-3EA51738CDCB}"/>
              </a:ext>
            </a:extLst>
          </p:cNvPr>
          <p:cNvSpPr/>
          <p:nvPr/>
        </p:nvSpPr>
        <p:spPr>
          <a:xfrm>
            <a:off x="519793" y="284671"/>
            <a:ext cx="7342254" cy="10119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3200" b="1" i="1" dirty="0" err="1">
                <a:solidFill>
                  <a:srgbClr val="7C97C2"/>
                </a:solidFill>
              </a:rPr>
              <a:t>다전공</a:t>
            </a:r>
            <a:r>
              <a:rPr lang="en-US" altLang="ko-KR" sz="3200" b="1" i="1" dirty="0">
                <a:solidFill>
                  <a:srgbClr val="7C97C2"/>
                </a:solidFill>
              </a:rPr>
              <a:t>(</a:t>
            </a:r>
            <a:r>
              <a:rPr lang="ko-KR" altLang="en-US" sz="3200" b="1" i="1" dirty="0">
                <a:solidFill>
                  <a:srgbClr val="7C97C2"/>
                </a:solidFill>
              </a:rPr>
              <a:t>복수전공</a:t>
            </a:r>
            <a:r>
              <a:rPr lang="en-US" altLang="ko-KR" sz="3200" b="1" i="1" dirty="0">
                <a:solidFill>
                  <a:srgbClr val="7C97C2"/>
                </a:solidFill>
              </a:rPr>
              <a:t>, </a:t>
            </a:r>
            <a:r>
              <a:rPr lang="ko-KR" altLang="en-US" sz="3200" b="1" i="1" dirty="0">
                <a:solidFill>
                  <a:srgbClr val="7C97C2"/>
                </a:solidFill>
              </a:rPr>
              <a:t>연계융합전공</a:t>
            </a:r>
            <a:r>
              <a:rPr lang="en-US" altLang="ko-KR" sz="3200" b="1" i="1" dirty="0">
                <a:solidFill>
                  <a:srgbClr val="7C97C2"/>
                </a:solidFill>
              </a:rPr>
              <a:t>)</a:t>
            </a:r>
            <a:endParaRPr lang="en-US" altLang="ko-KR" sz="3200" b="1" i="1" kern="0" dirty="0">
              <a:ln w="12700">
                <a:noFill/>
              </a:ln>
              <a:solidFill>
                <a:srgbClr val="7C97C2"/>
              </a:solidFill>
            </a:endParaRPr>
          </a:p>
          <a:p>
            <a:pPr latinLnBrk="0">
              <a:lnSpc>
                <a:spcPct val="150000"/>
              </a:lnSpc>
              <a:defRPr/>
            </a:pPr>
            <a:r>
              <a:rPr lang="en-US" altLang="ko-KR" sz="900" kern="0" dirty="0">
                <a:solidFill>
                  <a:srgbClr val="7C97C2"/>
                </a:solidFill>
              </a:rPr>
              <a:t>WINTER VACATION PYTHON STUDY</a:t>
            </a:r>
          </a:p>
        </p:txBody>
      </p:sp>
      <p:cxnSp>
        <p:nvCxnSpPr>
          <p:cNvPr id="34" name="직선 연결선 33"/>
          <p:cNvCxnSpPr>
            <a:cxnSpLocks/>
          </p:cNvCxnSpPr>
          <p:nvPr/>
        </p:nvCxnSpPr>
        <p:spPr>
          <a:xfrm>
            <a:off x="2626659" y="1219202"/>
            <a:ext cx="7961762" cy="9523"/>
          </a:xfrm>
          <a:prstGeom prst="line">
            <a:avLst/>
          </a:prstGeom>
          <a:ln>
            <a:solidFill>
              <a:srgbClr val="7C97C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타원 2"/>
          <p:cNvSpPr/>
          <p:nvPr/>
        </p:nvSpPr>
        <p:spPr>
          <a:xfrm>
            <a:off x="10763250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10938078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11112906" y="533400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11287734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11462562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10760672" y="735807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/>
          <p:cNvSpPr/>
          <p:nvPr/>
        </p:nvSpPr>
        <p:spPr>
          <a:xfrm>
            <a:off x="10935500" y="735807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/>
          <p:cNvSpPr/>
          <p:nvPr/>
        </p:nvSpPr>
        <p:spPr>
          <a:xfrm>
            <a:off x="11110328" y="735807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/>
          <p:cNvSpPr/>
          <p:nvPr/>
        </p:nvSpPr>
        <p:spPr>
          <a:xfrm>
            <a:off x="11285156" y="735807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/>
          <p:cNvSpPr/>
          <p:nvPr/>
        </p:nvSpPr>
        <p:spPr>
          <a:xfrm>
            <a:off x="11459984" y="735807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/>
          <p:cNvSpPr/>
          <p:nvPr/>
        </p:nvSpPr>
        <p:spPr>
          <a:xfrm>
            <a:off x="10758094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/>
          <p:cNvSpPr/>
          <p:nvPr/>
        </p:nvSpPr>
        <p:spPr>
          <a:xfrm>
            <a:off x="10932922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/>
          <p:cNvSpPr/>
          <p:nvPr/>
        </p:nvSpPr>
        <p:spPr>
          <a:xfrm>
            <a:off x="11107750" y="938214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/>
          <p:cNvSpPr/>
          <p:nvPr/>
        </p:nvSpPr>
        <p:spPr>
          <a:xfrm>
            <a:off x="11282578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/>
          <p:cNvSpPr/>
          <p:nvPr/>
        </p:nvSpPr>
        <p:spPr>
          <a:xfrm>
            <a:off x="11457406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타원 48"/>
          <p:cNvSpPr/>
          <p:nvPr/>
        </p:nvSpPr>
        <p:spPr>
          <a:xfrm>
            <a:off x="10755516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타원 49"/>
          <p:cNvSpPr/>
          <p:nvPr/>
        </p:nvSpPr>
        <p:spPr>
          <a:xfrm>
            <a:off x="10930344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타원 50"/>
          <p:cNvSpPr/>
          <p:nvPr/>
        </p:nvSpPr>
        <p:spPr>
          <a:xfrm>
            <a:off x="11105172" y="1140621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타원 51"/>
          <p:cNvSpPr/>
          <p:nvPr/>
        </p:nvSpPr>
        <p:spPr>
          <a:xfrm>
            <a:off x="11280000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타원 52"/>
          <p:cNvSpPr/>
          <p:nvPr/>
        </p:nvSpPr>
        <p:spPr>
          <a:xfrm>
            <a:off x="11454828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93BC227-3D73-4719-9462-ECCF66453F45}"/>
              </a:ext>
            </a:extLst>
          </p:cNvPr>
          <p:cNvSpPr txBox="1"/>
          <p:nvPr/>
        </p:nvSpPr>
        <p:spPr>
          <a:xfrm>
            <a:off x="519794" y="1420441"/>
            <a:ext cx="11046780" cy="49342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2400" b="1" dirty="0" err="1">
                <a:solidFill>
                  <a:srgbClr val="7C97C2"/>
                </a:solidFill>
                <a:latin typeface="+mn-ea"/>
              </a:rPr>
              <a:t>다전공</a:t>
            </a:r>
            <a:r>
              <a:rPr lang="ko-KR" altLang="en-US" sz="2400" b="1" dirty="0">
                <a:solidFill>
                  <a:srgbClr val="7C97C2"/>
                </a:solidFill>
                <a:latin typeface="+mn-ea"/>
              </a:rPr>
              <a:t> 졸업요건</a:t>
            </a:r>
            <a:endParaRPr lang="en-US" altLang="ko-KR" sz="2400" b="1" dirty="0">
              <a:solidFill>
                <a:srgbClr val="7C97C2"/>
              </a:solidFill>
              <a:latin typeface="+mn-ea"/>
            </a:endParaRPr>
          </a:p>
          <a:p>
            <a:pPr marL="342900" indent="-34290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ko-KR" altLang="en-US" sz="2000" b="0" i="0" dirty="0">
                <a:solidFill>
                  <a:srgbClr val="444444"/>
                </a:solidFill>
                <a:effectLst/>
                <a:latin typeface="Noto sans"/>
              </a:rPr>
              <a:t>해당 다전공의 </a:t>
            </a:r>
            <a:r>
              <a:rPr lang="en-US" altLang="ko-KR" sz="2000" b="0" i="0" dirty="0">
                <a:solidFill>
                  <a:srgbClr val="444444"/>
                </a:solidFill>
                <a:effectLst/>
                <a:latin typeface="Noto sans"/>
              </a:rPr>
              <a:t>1</a:t>
            </a:r>
            <a:r>
              <a:rPr lang="ko-KR" altLang="en-US" sz="2000" b="0" i="0" dirty="0">
                <a:solidFill>
                  <a:srgbClr val="444444"/>
                </a:solidFill>
                <a:effectLst/>
                <a:latin typeface="Noto sans"/>
              </a:rPr>
              <a:t>전공에 준하는 졸업요건을 모두 충족하여야 함</a:t>
            </a:r>
            <a:br>
              <a:rPr lang="ko-KR" altLang="en-US" sz="2000" dirty="0"/>
            </a:br>
            <a:r>
              <a:rPr lang="en-US" altLang="ko-KR" sz="2000" b="0" i="0" dirty="0">
                <a:solidFill>
                  <a:srgbClr val="444444"/>
                </a:solidFill>
                <a:effectLst/>
                <a:latin typeface="Noto sans"/>
              </a:rPr>
              <a:t>(</a:t>
            </a:r>
            <a:r>
              <a:rPr lang="ko-KR" altLang="en-US" sz="2000" b="1" i="0" dirty="0">
                <a:solidFill>
                  <a:srgbClr val="FF6565"/>
                </a:solidFill>
                <a:effectLst/>
                <a:latin typeface="Noto sans"/>
              </a:rPr>
              <a:t>전공기초교양</a:t>
            </a:r>
            <a:r>
              <a:rPr lang="en-US" altLang="ko-KR" sz="2000" b="0" i="0" dirty="0">
                <a:solidFill>
                  <a:srgbClr val="444444"/>
                </a:solidFill>
                <a:effectLst/>
                <a:latin typeface="Noto sans"/>
              </a:rPr>
              <a:t>(</a:t>
            </a:r>
            <a:r>
              <a:rPr lang="ko-KR" altLang="en-US" sz="2000" b="0" i="0" dirty="0">
                <a:solidFill>
                  <a:srgbClr val="444444"/>
                </a:solidFill>
                <a:effectLst/>
                <a:latin typeface="Noto sans"/>
              </a:rPr>
              <a:t>계열교양</a:t>
            </a:r>
            <a:r>
              <a:rPr lang="en-US" altLang="ko-KR" sz="2000" b="0" i="0" dirty="0">
                <a:solidFill>
                  <a:srgbClr val="444444"/>
                </a:solidFill>
                <a:effectLst/>
                <a:latin typeface="Noto sans"/>
              </a:rPr>
              <a:t>)/</a:t>
            </a:r>
            <a:r>
              <a:rPr lang="ko-KR" altLang="en-US" sz="2000" b="0" i="0" dirty="0">
                <a:solidFill>
                  <a:srgbClr val="444444"/>
                </a:solidFill>
                <a:effectLst/>
                <a:latin typeface="Noto sans"/>
              </a:rPr>
              <a:t>전공 </a:t>
            </a:r>
            <a:r>
              <a:rPr lang="ko-KR" altLang="en-US" sz="2000" b="1" i="0" dirty="0" err="1">
                <a:solidFill>
                  <a:srgbClr val="FF6565"/>
                </a:solidFill>
                <a:effectLst/>
                <a:latin typeface="Noto sans"/>
              </a:rPr>
              <a:t>최저이수학점</a:t>
            </a:r>
            <a:r>
              <a:rPr lang="ko-KR" altLang="en-US" sz="2000" b="0" i="0" dirty="0">
                <a:solidFill>
                  <a:srgbClr val="444444"/>
                </a:solidFill>
                <a:effectLst/>
                <a:latin typeface="Noto sans"/>
              </a:rPr>
              <a:t> 충족</a:t>
            </a:r>
            <a:r>
              <a:rPr lang="en-US" altLang="ko-KR" sz="2000" b="0" i="0" dirty="0">
                <a:solidFill>
                  <a:srgbClr val="444444"/>
                </a:solidFill>
                <a:effectLst/>
                <a:latin typeface="Noto sans"/>
              </a:rPr>
              <a:t>, </a:t>
            </a:r>
            <a:r>
              <a:rPr lang="ko-KR" altLang="en-US" sz="2000" b="0" i="0" dirty="0">
                <a:solidFill>
                  <a:srgbClr val="444444"/>
                </a:solidFill>
                <a:effectLst/>
                <a:latin typeface="Noto sans"/>
              </a:rPr>
              <a:t>전공과목 중 </a:t>
            </a:r>
            <a:r>
              <a:rPr lang="ko-KR" altLang="en-US" sz="2000" b="1" i="0" dirty="0">
                <a:solidFill>
                  <a:srgbClr val="FF6565"/>
                </a:solidFill>
                <a:effectLst/>
                <a:latin typeface="Noto sans"/>
              </a:rPr>
              <a:t>필수지정 과목 </a:t>
            </a:r>
            <a:r>
              <a:rPr lang="ko-KR" altLang="en-US" sz="2000" b="0" i="0" dirty="0">
                <a:solidFill>
                  <a:srgbClr val="444444"/>
                </a:solidFill>
                <a:effectLst/>
                <a:latin typeface="Noto sans"/>
              </a:rPr>
              <a:t>이수</a:t>
            </a:r>
            <a:r>
              <a:rPr lang="en-US" altLang="ko-KR" sz="2000" b="0" i="0" dirty="0">
                <a:solidFill>
                  <a:srgbClr val="444444"/>
                </a:solidFill>
                <a:effectLst/>
                <a:latin typeface="Noto sans"/>
              </a:rPr>
              <a:t>, </a:t>
            </a:r>
            <a:r>
              <a:rPr lang="ko-KR" altLang="en-US" sz="2000" b="0" i="0" dirty="0">
                <a:solidFill>
                  <a:srgbClr val="444444"/>
                </a:solidFill>
                <a:effectLst/>
                <a:latin typeface="Noto sans"/>
              </a:rPr>
              <a:t>기타 학과</a:t>
            </a:r>
            <a:r>
              <a:rPr lang="en-US" altLang="ko-KR" sz="2000" b="0" i="0" dirty="0">
                <a:solidFill>
                  <a:srgbClr val="444444"/>
                </a:solidFill>
                <a:effectLst/>
                <a:latin typeface="Noto sans"/>
              </a:rPr>
              <a:t>(</a:t>
            </a:r>
            <a:r>
              <a:rPr lang="ko-KR" altLang="en-US" sz="2000" b="0" i="0" dirty="0">
                <a:solidFill>
                  <a:srgbClr val="444444"/>
                </a:solidFill>
                <a:effectLst/>
                <a:latin typeface="Noto sans"/>
              </a:rPr>
              <a:t>전공</a:t>
            </a:r>
            <a:r>
              <a:rPr lang="en-US" altLang="ko-KR" sz="2000" b="0" i="0" dirty="0">
                <a:solidFill>
                  <a:srgbClr val="444444"/>
                </a:solidFill>
                <a:effectLst/>
                <a:latin typeface="Noto sans"/>
              </a:rPr>
              <a:t>)</a:t>
            </a:r>
            <a:r>
              <a:rPr lang="ko-KR" altLang="en-US" sz="2000" b="0" i="0" dirty="0">
                <a:solidFill>
                  <a:srgbClr val="444444"/>
                </a:solidFill>
                <a:effectLst/>
                <a:latin typeface="Noto sans"/>
              </a:rPr>
              <a:t>에서 지정한 졸업요건 충족 등</a:t>
            </a:r>
            <a:r>
              <a:rPr lang="en-US" altLang="ko-KR" sz="2000" b="0" i="0" dirty="0">
                <a:solidFill>
                  <a:srgbClr val="444444"/>
                </a:solidFill>
                <a:effectLst/>
                <a:latin typeface="Noto sans"/>
              </a:rPr>
              <a:t>)</a:t>
            </a:r>
          </a:p>
          <a:p>
            <a:pPr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"/>
              </a:rPr>
              <a:t>ex)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"/>
              </a:rPr>
              <a:t>소프트웨어융합전공 전공기초교양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"/>
              </a:rPr>
              <a:t>(6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"/>
              </a:rPr>
              <a:t>학점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"/>
              </a:rPr>
              <a:t>)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"/>
              </a:rPr>
              <a:t>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"/>
              </a:rPr>
              <a:t>+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"/>
              </a:rPr>
              <a:t>전공선택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"/>
              </a:rPr>
              <a:t>(26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"/>
              </a:rPr>
              <a:t>학점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"/>
              </a:rPr>
              <a:t>)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"/>
              </a:rPr>
              <a:t>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"/>
              </a:rPr>
              <a:t>+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"/>
              </a:rPr>
              <a:t>전공필수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"/>
              </a:rPr>
              <a:t>(34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"/>
              </a:rPr>
              <a:t>학점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"/>
              </a:rPr>
              <a:t>) = 66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"/>
              </a:rPr>
              <a:t>학점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Noto sans"/>
            </a:endParaRPr>
          </a:p>
          <a:p>
            <a:pPr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2400" b="1" i="0" dirty="0">
                <a:solidFill>
                  <a:srgbClr val="7C97C2"/>
                </a:solidFill>
                <a:effectLst/>
                <a:latin typeface="Noto sans"/>
              </a:rPr>
              <a:t>학과</a:t>
            </a:r>
            <a:r>
              <a:rPr lang="en-US" altLang="ko-KR" sz="2400" b="1" i="0" dirty="0">
                <a:solidFill>
                  <a:srgbClr val="7C97C2"/>
                </a:solidFill>
                <a:effectLst/>
                <a:latin typeface="Noto sans"/>
              </a:rPr>
              <a:t>(</a:t>
            </a:r>
            <a:r>
              <a:rPr lang="ko-KR" altLang="en-US" sz="2400" b="1" i="0" dirty="0">
                <a:solidFill>
                  <a:srgbClr val="7C97C2"/>
                </a:solidFill>
                <a:effectLst/>
                <a:latin typeface="Noto sans"/>
              </a:rPr>
              <a:t>전공</a:t>
            </a:r>
            <a:r>
              <a:rPr lang="en-US" altLang="ko-KR" sz="2400" b="1" i="0" dirty="0">
                <a:solidFill>
                  <a:srgbClr val="7C97C2"/>
                </a:solidFill>
                <a:effectLst/>
                <a:latin typeface="Noto sans"/>
              </a:rPr>
              <a:t>)</a:t>
            </a:r>
            <a:r>
              <a:rPr lang="ko-KR" altLang="en-US" sz="2400" b="1" i="0" dirty="0">
                <a:solidFill>
                  <a:srgbClr val="7C97C2"/>
                </a:solidFill>
                <a:effectLst/>
                <a:latin typeface="Noto sans"/>
              </a:rPr>
              <a:t>별 </a:t>
            </a:r>
            <a:r>
              <a:rPr lang="ko-KR" altLang="en-US" sz="2400" b="1" i="0" dirty="0" err="1">
                <a:solidFill>
                  <a:srgbClr val="7C97C2"/>
                </a:solidFill>
                <a:effectLst/>
                <a:latin typeface="Noto sans"/>
              </a:rPr>
              <a:t>다전공</a:t>
            </a:r>
            <a:r>
              <a:rPr lang="ko-KR" altLang="en-US" sz="2400" b="1" i="0" dirty="0">
                <a:solidFill>
                  <a:srgbClr val="7C97C2"/>
                </a:solidFill>
                <a:effectLst/>
                <a:latin typeface="Noto sans"/>
              </a:rPr>
              <a:t> 지원 조건 및 전형 방법</a:t>
            </a:r>
            <a:endParaRPr lang="en-US" altLang="ko-KR" sz="2400" b="1" i="0" dirty="0">
              <a:solidFill>
                <a:srgbClr val="7C97C2"/>
              </a:solidFill>
              <a:effectLst/>
              <a:latin typeface="Noto sans"/>
            </a:endParaRPr>
          </a:p>
          <a:p>
            <a:pPr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dirty="0">
                <a:hlinkClick r:id="rId2"/>
              </a:rPr>
              <a:t>https://www.kookmin.ac.kr/comm/menu/user/0d6f69373dd19f5c29bf96eae7bc01e1/content/index.do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Helvetica Neue"/>
            </a:endParaRPr>
          </a:p>
          <a:p>
            <a:pPr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2400" b="1" dirty="0">
                <a:solidFill>
                  <a:srgbClr val="7C97C2"/>
                </a:solidFill>
                <a:latin typeface="Helvetica Neue"/>
              </a:rPr>
              <a:t>연계융합전공</a:t>
            </a:r>
            <a:endParaRPr lang="en-US" altLang="ko-KR" b="1" dirty="0">
              <a:solidFill>
                <a:srgbClr val="7C97C2"/>
              </a:solidFill>
              <a:latin typeface="Helvetica Neue"/>
            </a:endParaRPr>
          </a:p>
          <a:p>
            <a:pPr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dirty="0">
                <a:hlinkClick r:id="rId3"/>
              </a:rPr>
              <a:t>https://hat.kookmin.ac.kr/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40308084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B6753770-2F8C-4EF2-84D4-3EA51738CDCB}"/>
              </a:ext>
            </a:extLst>
          </p:cNvPr>
          <p:cNvSpPr/>
          <p:nvPr/>
        </p:nvSpPr>
        <p:spPr>
          <a:xfrm>
            <a:off x="519793" y="284671"/>
            <a:ext cx="6915480" cy="10119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3200" b="1" i="1" dirty="0">
                <a:solidFill>
                  <a:srgbClr val="7C97C2"/>
                </a:solidFill>
              </a:rPr>
              <a:t>부전공</a:t>
            </a:r>
            <a:endParaRPr lang="en-US" altLang="ko-KR" sz="3200" b="1" i="1" kern="0" dirty="0">
              <a:ln w="12700">
                <a:noFill/>
              </a:ln>
              <a:solidFill>
                <a:srgbClr val="7C97C2"/>
              </a:solidFill>
            </a:endParaRPr>
          </a:p>
          <a:p>
            <a:pPr latinLnBrk="0">
              <a:lnSpc>
                <a:spcPct val="150000"/>
              </a:lnSpc>
              <a:defRPr/>
            </a:pPr>
            <a:r>
              <a:rPr lang="en-US" altLang="ko-KR" sz="900" kern="0" dirty="0">
                <a:solidFill>
                  <a:srgbClr val="7C97C2"/>
                </a:solidFill>
              </a:rPr>
              <a:t>WINTER VACATION PYTHON STUDY</a:t>
            </a:r>
          </a:p>
        </p:txBody>
      </p:sp>
      <p:cxnSp>
        <p:nvCxnSpPr>
          <p:cNvPr id="34" name="직선 연결선 33"/>
          <p:cNvCxnSpPr>
            <a:cxnSpLocks/>
          </p:cNvCxnSpPr>
          <p:nvPr/>
        </p:nvCxnSpPr>
        <p:spPr>
          <a:xfrm>
            <a:off x="2626659" y="1219202"/>
            <a:ext cx="7961762" cy="9523"/>
          </a:xfrm>
          <a:prstGeom prst="line">
            <a:avLst/>
          </a:prstGeom>
          <a:ln>
            <a:solidFill>
              <a:srgbClr val="7C97C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타원 2"/>
          <p:cNvSpPr/>
          <p:nvPr/>
        </p:nvSpPr>
        <p:spPr>
          <a:xfrm>
            <a:off x="10763250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10938078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11112906" y="533400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11287734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11462562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10760672" y="735807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/>
          <p:cNvSpPr/>
          <p:nvPr/>
        </p:nvSpPr>
        <p:spPr>
          <a:xfrm>
            <a:off x="10935500" y="735807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/>
          <p:cNvSpPr/>
          <p:nvPr/>
        </p:nvSpPr>
        <p:spPr>
          <a:xfrm>
            <a:off x="11110328" y="735807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/>
          <p:cNvSpPr/>
          <p:nvPr/>
        </p:nvSpPr>
        <p:spPr>
          <a:xfrm>
            <a:off x="11285156" y="735807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/>
          <p:cNvSpPr/>
          <p:nvPr/>
        </p:nvSpPr>
        <p:spPr>
          <a:xfrm>
            <a:off x="11459984" y="735807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/>
          <p:cNvSpPr/>
          <p:nvPr/>
        </p:nvSpPr>
        <p:spPr>
          <a:xfrm>
            <a:off x="10758094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/>
          <p:cNvSpPr/>
          <p:nvPr/>
        </p:nvSpPr>
        <p:spPr>
          <a:xfrm>
            <a:off x="10932922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/>
          <p:cNvSpPr/>
          <p:nvPr/>
        </p:nvSpPr>
        <p:spPr>
          <a:xfrm>
            <a:off x="11107750" y="938214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/>
          <p:cNvSpPr/>
          <p:nvPr/>
        </p:nvSpPr>
        <p:spPr>
          <a:xfrm>
            <a:off x="11282578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/>
          <p:cNvSpPr/>
          <p:nvPr/>
        </p:nvSpPr>
        <p:spPr>
          <a:xfrm>
            <a:off x="11457406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타원 48"/>
          <p:cNvSpPr/>
          <p:nvPr/>
        </p:nvSpPr>
        <p:spPr>
          <a:xfrm>
            <a:off x="10755516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타원 49"/>
          <p:cNvSpPr/>
          <p:nvPr/>
        </p:nvSpPr>
        <p:spPr>
          <a:xfrm>
            <a:off x="10930344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타원 50"/>
          <p:cNvSpPr/>
          <p:nvPr/>
        </p:nvSpPr>
        <p:spPr>
          <a:xfrm>
            <a:off x="11105172" y="1140621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타원 51"/>
          <p:cNvSpPr/>
          <p:nvPr/>
        </p:nvSpPr>
        <p:spPr>
          <a:xfrm>
            <a:off x="11280000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타원 52"/>
          <p:cNvSpPr/>
          <p:nvPr/>
        </p:nvSpPr>
        <p:spPr>
          <a:xfrm>
            <a:off x="11454828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3C90BC0-2B53-42E5-918A-B6C26EE775A1}"/>
              </a:ext>
            </a:extLst>
          </p:cNvPr>
          <p:cNvSpPr txBox="1"/>
          <p:nvPr/>
        </p:nvSpPr>
        <p:spPr>
          <a:xfrm>
            <a:off x="519793" y="1622848"/>
            <a:ext cx="10959406" cy="4793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2400" b="1" dirty="0">
                <a:solidFill>
                  <a:srgbClr val="7C97C2"/>
                </a:solidFill>
                <a:latin typeface="+mn-ea"/>
              </a:rPr>
              <a:t>부전공 정의</a:t>
            </a:r>
          </a:p>
          <a:p>
            <a:pPr marL="342900" indent="-34290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kumimoji="0" lang="ko-KR" altLang="en-US" sz="2000" b="0" i="0" u="none" strike="noStrike" cap="none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elvetica Neue"/>
              </a:rPr>
              <a:t>제 </a:t>
            </a:r>
            <a:r>
              <a:rPr kumimoji="0" lang="en-US" altLang="ko-KR" sz="2000" b="0" i="0" u="none" strike="noStrike" cap="none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elvetica Neue"/>
              </a:rPr>
              <a:t>1</a:t>
            </a:r>
            <a:r>
              <a:rPr kumimoji="0" lang="ko-KR" altLang="en-US" sz="2000" b="0" i="0" u="none" strike="noStrike" cap="none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elvetica Neue"/>
              </a:rPr>
              <a:t>전공 이외의 다른 학과</a:t>
            </a:r>
            <a:r>
              <a:rPr kumimoji="0" lang="en-US" altLang="ko-KR" sz="2000" b="0" i="0" u="none" strike="noStrike" cap="none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elvetica Neue"/>
              </a:rPr>
              <a:t>/</a:t>
            </a:r>
            <a:r>
              <a:rPr kumimoji="0" lang="ko-KR" altLang="en-US" sz="2000" b="0" i="0" u="none" strike="noStrike" cap="none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elvetica Neue"/>
              </a:rPr>
              <a:t>전공의 전공선택 과목을 총 </a:t>
            </a:r>
            <a:r>
              <a:rPr kumimoji="0" lang="en-US" altLang="ko-KR" sz="2000" b="1" i="0" u="none" strike="noStrike" cap="none" normalizeH="0" baseline="0" dirty="0">
                <a:ln>
                  <a:noFill/>
                </a:ln>
                <a:solidFill>
                  <a:srgbClr val="FF6565"/>
                </a:solidFill>
                <a:effectLst/>
                <a:latin typeface="Helvetica Neue"/>
              </a:rPr>
              <a:t>21</a:t>
            </a:r>
            <a:r>
              <a:rPr kumimoji="0" lang="ko-KR" altLang="en-US" sz="2000" b="1" i="0" u="none" strike="noStrike" cap="none" normalizeH="0" baseline="0" dirty="0">
                <a:ln>
                  <a:noFill/>
                </a:ln>
                <a:solidFill>
                  <a:srgbClr val="FF6565"/>
                </a:solidFill>
                <a:effectLst/>
                <a:latin typeface="Helvetica Neue"/>
              </a:rPr>
              <a:t>학점</a:t>
            </a:r>
            <a:r>
              <a:rPr kumimoji="0" lang="ko-KR" altLang="en-US" sz="2000" b="0" i="0" u="none" strike="noStrike" cap="none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elvetica Neue"/>
              </a:rPr>
              <a:t> </a:t>
            </a:r>
            <a:r>
              <a:rPr kumimoji="0" lang="ko-KR" altLang="en-US" sz="2000" b="1" i="0" u="none" strike="noStrike" cap="none" normalizeH="0" baseline="0" dirty="0">
                <a:ln>
                  <a:noFill/>
                </a:ln>
                <a:solidFill>
                  <a:srgbClr val="FF6565"/>
                </a:solidFill>
                <a:effectLst/>
                <a:latin typeface="Helvetica Neue"/>
              </a:rPr>
              <a:t>이상</a:t>
            </a:r>
            <a:r>
              <a:rPr kumimoji="0" lang="ko-KR" altLang="en-US" sz="2000" b="0" i="0" u="none" strike="noStrike" cap="none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elvetica Neue"/>
              </a:rPr>
              <a:t> 이수한 학생에게 부전공으로 인정함</a:t>
            </a:r>
            <a:r>
              <a:rPr kumimoji="0" lang="en-US" altLang="ko-KR" sz="2000" b="0" i="0" u="none" strike="noStrike" cap="none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elvetica Neue"/>
              </a:rPr>
              <a:t>. </a:t>
            </a:r>
          </a:p>
          <a:p>
            <a:pPr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ko-KR" sz="2000" b="0" i="0" u="none" strike="noStrike" cap="none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elvetica Neue"/>
              </a:rPr>
              <a:t>     (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/>
              </a:rPr>
              <a:t>단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/>
              </a:rPr>
              <a:t>,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/>
              </a:rPr>
              <a:t>법과대학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/>
              </a:rPr>
              <a:t>,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/>
              </a:rPr>
              <a:t>창의공과대학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/>
              </a:rPr>
              <a:t>,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/>
              </a:rPr>
              <a:t>자동차융합대학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/>
              </a:rPr>
              <a:t>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/>
              </a:rPr>
              <a:t>및 건축대학의 총 이수학점은 별도 적용함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/>
              </a:rPr>
              <a:t>) </a:t>
            </a:r>
          </a:p>
          <a:p>
            <a:pPr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2400" b="1" dirty="0">
                <a:solidFill>
                  <a:srgbClr val="7C97C2"/>
                </a:solidFill>
                <a:latin typeface="Helvetica Neue"/>
              </a:rPr>
              <a:t>신청기간 및 신청대상</a:t>
            </a:r>
            <a:endParaRPr lang="en-US" altLang="ko-KR" sz="2400" b="1" dirty="0">
              <a:solidFill>
                <a:srgbClr val="7C97C2"/>
              </a:solidFill>
              <a:latin typeface="Helvetica Neue"/>
            </a:endParaRPr>
          </a:p>
          <a:p>
            <a:pPr marL="342900" indent="-34290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/>
              </a:rPr>
              <a:t>5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/>
              </a:rPr>
              <a:t>학기 이상 재학생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Helvetica Neue"/>
            </a:endParaRPr>
          </a:p>
          <a:p>
            <a:pPr marL="342900" indent="-34290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ko-KR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elvetica Neue"/>
              </a:rPr>
              <a:t>매학년도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/>
              </a:rPr>
              <a:t>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/>
              </a:rPr>
              <a:t>3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/>
              </a:rPr>
              <a:t>월말 및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/>
              </a:rPr>
              <a:t>9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/>
              </a:rPr>
              <a:t>월말에 신청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Helvetica Neue"/>
            </a:endParaRPr>
          </a:p>
          <a:p>
            <a:pPr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2400" b="1" i="0" dirty="0">
                <a:solidFill>
                  <a:srgbClr val="7C97C2"/>
                </a:solidFill>
                <a:effectLst/>
                <a:latin typeface="Noto sans"/>
              </a:rPr>
              <a:t>학과</a:t>
            </a:r>
            <a:r>
              <a:rPr lang="en-US" altLang="ko-KR" sz="2400" b="1" i="0" dirty="0">
                <a:solidFill>
                  <a:srgbClr val="7C97C2"/>
                </a:solidFill>
                <a:effectLst/>
                <a:latin typeface="Noto sans"/>
              </a:rPr>
              <a:t>(</a:t>
            </a:r>
            <a:r>
              <a:rPr lang="ko-KR" altLang="en-US" sz="2400" b="1" i="0" dirty="0">
                <a:solidFill>
                  <a:srgbClr val="7C97C2"/>
                </a:solidFill>
                <a:effectLst/>
                <a:latin typeface="Noto sans"/>
              </a:rPr>
              <a:t>전공</a:t>
            </a:r>
            <a:r>
              <a:rPr lang="en-US" altLang="ko-KR" sz="2400" b="1" i="0" dirty="0">
                <a:solidFill>
                  <a:srgbClr val="7C97C2"/>
                </a:solidFill>
                <a:effectLst/>
                <a:latin typeface="Noto sans"/>
              </a:rPr>
              <a:t>)</a:t>
            </a:r>
            <a:r>
              <a:rPr lang="ko-KR" altLang="en-US" sz="2400" b="1" i="0" dirty="0">
                <a:solidFill>
                  <a:srgbClr val="7C97C2"/>
                </a:solidFill>
                <a:effectLst/>
                <a:latin typeface="Noto sans"/>
              </a:rPr>
              <a:t>별 부전공 지원 조건 및 전형 방법</a:t>
            </a:r>
            <a:endParaRPr lang="en-US" altLang="ko-KR" sz="2400" b="1" i="0" dirty="0">
              <a:solidFill>
                <a:srgbClr val="7C97C2"/>
              </a:solidFill>
              <a:effectLst/>
              <a:latin typeface="Noto sans"/>
            </a:endParaRPr>
          </a:p>
          <a:p>
            <a:pPr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dirty="0">
                <a:hlinkClick r:id="rId2"/>
              </a:rPr>
              <a:t>https://www.kookmin.ac.kr/comm/menu/user/0dbbd0998b720f892d00562f7fa78428/content/index.do</a:t>
            </a:r>
            <a:endParaRPr kumimoji="0" lang="ko-KR" altLang="ko-KR" b="1" i="0" u="none" strike="noStrike" cap="none" normalizeH="0" baseline="0" dirty="0">
              <a:ln>
                <a:noFill/>
              </a:ln>
              <a:solidFill>
                <a:srgbClr val="7C97C2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3848432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B6753770-2F8C-4EF2-84D4-3EA51738CDCB}"/>
              </a:ext>
            </a:extLst>
          </p:cNvPr>
          <p:cNvSpPr/>
          <p:nvPr/>
        </p:nvSpPr>
        <p:spPr>
          <a:xfrm>
            <a:off x="519793" y="284671"/>
            <a:ext cx="6915480" cy="10119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3200" b="1" i="1" dirty="0">
                <a:solidFill>
                  <a:srgbClr val="7C97C2"/>
                </a:solidFill>
              </a:rPr>
              <a:t>심화전공</a:t>
            </a:r>
            <a:endParaRPr lang="en-US" altLang="ko-KR" sz="3200" b="1" i="1" kern="0" dirty="0">
              <a:ln w="12700">
                <a:noFill/>
              </a:ln>
              <a:solidFill>
                <a:srgbClr val="7C97C2"/>
              </a:solidFill>
            </a:endParaRPr>
          </a:p>
          <a:p>
            <a:pPr latinLnBrk="0">
              <a:lnSpc>
                <a:spcPct val="150000"/>
              </a:lnSpc>
              <a:defRPr/>
            </a:pPr>
            <a:r>
              <a:rPr lang="en-US" altLang="ko-KR" sz="900" kern="0" dirty="0">
                <a:solidFill>
                  <a:srgbClr val="7C97C2"/>
                </a:solidFill>
              </a:rPr>
              <a:t>WINTER VACATION PYTHON STUDY</a:t>
            </a:r>
          </a:p>
        </p:txBody>
      </p:sp>
      <p:cxnSp>
        <p:nvCxnSpPr>
          <p:cNvPr id="34" name="직선 연결선 33"/>
          <p:cNvCxnSpPr>
            <a:cxnSpLocks/>
          </p:cNvCxnSpPr>
          <p:nvPr/>
        </p:nvCxnSpPr>
        <p:spPr>
          <a:xfrm>
            <a:off x="2626659" y="1219202"/>
            <a:ext cx="7961762" cy="9523"/>
          </a:xfrm>
          <a:prstGeom prst="line">
            <a:avLst/>
          </a:prstGeom>
          <a:ln>
            <a:solidFill>
              <a:srgbClr val="7C97C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타원 2"/>
          <p:cNvSpPr/>
          <p:nvPr/>
        </p:nvSpPr>
        <p:spPr>
          <a:xfrm>
            <a:off x="10763250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10938078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11112906" y="533400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11287734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11462562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10760672" y="735807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/>
          <p:cNvSpPr/>
          <p:nvPr/>
        </p:nvSpPr>
        <p:spPr>
          <a:xfrm>
            <a:off x="10935500" y="735807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/>
          <p:cNvSpPr/>
          <p:nvPr/>
        </p:nvSpPr>
        <p:spPr>
          <a:xfrm>
            <a:off x="11110328" y="735807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/>
          <p:cNvSpPr/>
          <p:nvPr/>
        </p:nvSpPr>
        <p:spPr>
          <a:xfrm>
            <a:off x="11285156" y="735807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/>
          <p:cNvSpPr/>
          <p:nvPr/>
        </p:nvSpPr>
        <p:spPr>
          <a:xfrm>
            <a:off x="11459984" y="735807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/>
          <p:cNvSpPr/>
          <p:nvPr/>
        </p:nvSpPr>
        <p:spPr>
          <a:xfrm>
            <a:off x="10758094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/>
          <p:cNvSpPr/>
          <p:nvPr/>
        </p:nvSpPr>
        <p:spPr>
          <a:xfrm>
            <a:off x="10932922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/>
          <p:cNvSpPr/>
          <p:nvPr/>
        </p:nvSpPr>
        <p:spPr>
          <a:xfrm>
            <a:off x="11107750" y="938214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/>
          <p:cNvSpPr/>
          <p:nvPr/>
        </p:nvSpPr>
        <p:spPr>
          <a:xfrm>
            <a:off x="11282578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/>
          <p:cNvSpPr/>
          <p:nvPr/>
        </p:nvSpPr>
        <p:spPr>
          <a:xfrm>
            <a:off x="11457406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타원 48"/>
          <p:cNvSpPr/>
          <p:nvPr/>
        </p:nvSpPr>
        <p:spPr>
          <a:xfrm>
            <a:off x="10755516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타원 49"/>
          <p:cNvSpPr/>
          <p:nvPr/>
        </p:nvSpPr>
        <p:spPr>
          <a:xfrm>
            <a:off x="10930344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타원 50"/>
          <p:cNvSpPr/>
          <p:nvPr/>
        </p:nvSpPr>
        <p:spPr>
          <a:xfrm>
            <a:off x="11105172" y="1140621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타원 51"/>
          <p:cNvSpPr/>
          <p:nvPr/>
        </p:nvSpPr>
        <p:spPr>
          <a:xfrm>
            <a:off x="11280000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타원 52"/>
          <p:cNvSpPr/>
          <p:nvPr/>
        </p:nvSpPr>
        <p:spPr>
          <a:xfrm>
            <a:off x="11454828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93BC227-3D73-4719-9462-ECCF66453F45}"/>
              </a:ext>
            </a:extLst>
          </p:cNvPr>
          <p:cNvSpPr txBox="1"/>
          <p:nvPr/>
        </p:nvSpPr>
        <p:spPr>
          <a:xfrm>
            <a:off x="519793" y="1622848"/>
            <a:ext cx="10959406" cy="1973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2400" b="1" dirty="0">
                <a:solidFill>
                  <a:srgbClr val="7C97C2"/>
                </a:solidFill>
                <a:latin typeface="+mn-ea"/>
              </a:rPr>
              <a:t>심화전공 정의</a:t>
            </a:r>
            <a:endParaRPr kumimoji="0" lang="en-US" altLang="ko-KR" sz="2400" b="1" i="0" u="none" strike="noStrike" cap="none" normalizeH="0" baseline="0" dirty="0">
              <a:ln>
                <a:noFill/>
              </a:ln>
              <a:solidFill>
                <a:srgbClr val="7C97C2"/>
              </a:solidFill>
              <a:effectLst/>
              <a:latin typeface="+mn-ea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</a:pPr>
            <a:r>
              <a:rPr kumimoji="0" lang="ko-KR" altLang="en-US" sz="2000" u="none" strike="noStrike" cap="none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elvetica Neue"/>
              </a:rPr>
              <a:t>제</a:t>
            </a:r>
            <a:r>
              <a:rPr kumimoji="0" lang="en-US" altLang="ko-KR" sz="2000" u="none" strike="noStrike" cap="none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elvetica Neue"/>
              </a:rPr>
              <a:t>1</a:t>
            </a:r>
            <a:r>
              <a:rPr kumimoji="0" lang="ko-KR" altLang="en-US" sz="2000" u="none" strike="noStrike" cap="none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elvetica Neue"/>
              </a:rPr>
              <a:t>전공 및 </a:t>
            </a:r>
            <a:r>
              <a:rPr kumimoji="0" lang="ko-KR" altLang="en-US" sz="2000" u="none" strike="noStrike" cap="none" normalizeH="0" baseline="0" dirty="0" err="1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elvetica Neue"/>
              </a:rPr>
              <a:t>다전공</a:t>
            </a:r>
            <a:r>
              <a:rPr kumimoji="0" lang="ko-KR" altLang="en-US" sz="2000" u="none" strike="noStrike" cap="none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elvetica Neue"/>
              </a:rPr>
              <a:t> 이수자가 각 전공의 전공선택 </a:t>
            </a:r>
            <a:r>
              <a:rPr kumimoji="0" lang="ko-KR" altLang="en-US" sz="2000" u="none" strike="noStrike" cap="none" normalizeH="0" baseline="0" dirty="0" err="1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elvetica Neue"/>
              </a:rPr>
              <a:t>최저이수학점을</a:t>
            </a:r>
            <a:r>
              <a:rPr kumimoji="0" lang="ko-KR" altLang="en-US" sz="2000" u="none" strike="noStrike" cap="none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elvetica Neue"/>
              </a:rPr>
              <a:t> </a:t>
            </a:r>
            <a:r>
              <a:rPr kumimoji="0" lang="en-US" altLang="ko-KR" sz="2000" b="1" u="none" strike="noStrike" cap="none" normalizeH="0" baseline="0" dirty="0">
                <a:ln>
                  <a:noFill/>
                </a:ln>
                <a:solidFill>
                  <a:srgbClr val="FF6565"/>
                </a:solidFill>
                <a:latin typeface="Helvetica Neue"/>
              </a:rPr>
              <a:t>21</a:t>
            </a:r>
            <a:r>
              <a:rPr kumimoji="0" lang="ko-KR" altLang="en-US" sz="2000" b="1" u="none" strike="noStrike" cap="none" normalizeH="0" baseline="0" dirty="0">
                <a:ln>
                  <a:noFill/>
                </a:ln>
                <a:solidFill>
                  <a:srgbClr val="FF6565"/>
                </a:solidFill>
                <a:latin typeface="Helvetica Neue"/>
              </a:rPr>
              <a:t>학점 이상 </a:t>
            </a:r>
            <a:r>
              <a:rPr kumimoji="0" lang="ko-KR" altLang="en-US" sz="2000" u="none" strike="noStrike" cap="none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elvetica Neue"/>
              </a:rPr>
              <a:t>초과이수</a:t>
            </a:r>
            <a:endParaRPr kumimoji="0" lang="en-US" altLang="ko-KR" sz="2000" u="none" strike="noStrike" cap="none" normalizeH="0" baseline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Helvetica Neue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/>
              </a:rPr>
              <a:t>     e</a:t>
            </a:r>
            <a:r>
              <a:rPr lang="en-US" altLang="ko-KR" sz="20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elvetica Neue"/>
              </a:rPr>
              <a:t>x) </a:t>
            </a:r>
            <a:r>
              <a:rPr lang="ko-KR" altLang="en-US" sz="20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elvetica Neue"/>
              </a:rPr>
              <a:t>최저전공이수학점이</a:t>
            </a:r>
            <a:r>
              <a:rPr lang="ko-KR" altLang="en-US" sz="20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elvetica Neue"/>
              </a:rPr>
              <a:t> </a:t>
            </a:r>
            <a:r>
              <a:rPr lang="en-US" altLang="ko-KR" sz="20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elvetica Neue"/>
              </a:rPr>
              <a:t>48</a:t>
            </a:r>
            <a:r>
              <a:rPr lang="ko-KR" altLang="en-US" sz="20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elvetica Neue"/>
              </a:rPr>
              <a:t>학점인 경우 전공학점을 </a:t>
            </a:r>
            <a:r>
              <a:rPr lang="en-US" altLang="ko-KR" sz="20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elvetica Neue"/>
              </a:rPr>
              <a:t>69</a:t>
            </a:r>
            <a:r>
              <a:rPr lang="ko-KR" altLang="en-US" sz="20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elvetica Neue"/>
              </a:rPr>
              <a:t>이상 취득한 경우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/>
              </a:rPr>
              <a:t> </a:t>
            </a:r>
          </a:p>
          <a:p>
            <a:pPr marL="342900" indent="-34290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ko-KR" altLang="en-US" sz="20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elvetica Neue"/>
              </a:rPr>
              <a:t>심화전공을 이수하여 인정된 자는 이를 학적부 및 학위증에 표기한다</a:t>
            </a:r>
            <a:r>
              <a:rPr lang="en-US" altLang="ko-KR" sz="20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elvetica Neue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734362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B6753770-2F8C-4EF2-84D4-3EA51738CDCB}"/>
              </a:ext>
            </a:extLst>
          </p:cNvPr>
          <p:cNvSpPr/>
          <p:nvPr/>
        </p:nvSpPr>
        <p:spPr>
          <a:xfrm>
            <a:off x="519793" y="284671"/>
            <a:ext cx="6915480" cy="10119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3200" b="1" i="1" dirty="0">
                <a:solidFill>
                  <a:srgbClr val="7C97C2"/>
                </a:solidFill>
              </a:rPr>
              <a:t>대외 활동</a:t>
            </a:r>
            <a:r>
              <a:rPr lang="en-US" altLang="ko-KR" sz="3200" b="1" i="1" dirty="0">
                <a:solidFill>
                  <a:srgbClr val="7C97C2"/>
                </a:solidFill>
              </a:rPr>
              <a:t>(</a:t>
            </a:r>
            <a:r>
              <a:rPr lang="ko-KR" altLang="en-US" sz="3200" b="1" i="1" dirty="0">
                <a:solidFill>
                  <a:srgbClr val="7C97C2"/>
                </a:solidFill>
              </a:rPr>
              <a:t>자격증</a:t>
            </a:r>
            <a:r>
              <a:rPr lang="en-US" altLang="ko-KR" sz="3200" b="1" i="1" dirty="0">
                <a:solidFill>
                  <a:srgbClr val="7C97C2"/>
                </a:solidFill>
              </a:rPr>
              <a:t>)</a:t>
            </a:r>
            <a:endParaRPr lang="en-US" altLang="ko-KR" sz="3200" b="1" i="1" kern="0" dirty="0">
              <a:ln w="12700">
                <a:noFill/>
              </a:ln>
              <a:solidFill>
                <a:srgbClr val="7C97C2"/>
              </a:solidFill>
            </a:endParaRPr>
          </a:p>
          <a:p>
            <a:pPr latinLnBrk="0">
              <a:lnSpc>
                <a:spcPct val="150000"/>
              </a:lnSpc>
              <a:defRPr/>
            </a:pPr>
            <a:r>
              <a:rPr lang="en-US" altLang="ko-KR" sz="900" kern="0" dirty="0">
                <a:solidFill>
                  <a:srgbClr val="7C97C2"/>
                </a:solidFill>
              </a:rPr>
              <a:t>WINTER VACATION PYTHON STUDY</a:t>
            </a:r>
          </a:p>
        </p:txBody>
      </p:sp>
      <p:cxnSp>
        <p:nvCxnSpPr>
          <p:cNvPr id="34" name="직선 연결선 33"/>
          <p:cNvCxnSpPr>
            <a:cxnSpLocks/>
          </p:cNvCxnSpPr>
          <p:nvPr/>
        </p:nvCxnSpPr>
        <p:spPr>
          <a:xfrm>
            <a:off x="2626659" y="1219202"/>
            <a:ext cx="7961762" cy="9523"/>
          </a:xfrm>
          <a:prstGeom prst="line">
            <a:avLst/>
          </a:prstGeom>
          <a:ln>
            <a:solidFill>
              <a:srgbClr val="7C97C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타원 2"/>
          <p:cNvSpPr/>
          <p:nvPr/>
        </p:nvSpPr>
        <p:spPr>
          <a:xfrm>
            <a:off x="10763250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10938078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11112906" y="533400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11287734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11462562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10760672" y="735807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/>
          <p:cNvSpPr/>
          <p:nvPr/>
        </p:nvSpPr>
        <p:spPr>
          <a:xfrm>
            <a:off x="10935500" y="735807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/>
          <p:cNvSpPr/>
          <p:nvPr/>
        </p:nvSpPr>
        <p:spPr>
          <a:xfrm>
            <a:off x="11110328" y="735807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/>
          <p:cNvSpPr/>
          <p:nvPr/>
        </p:nvSpPr>
        <p:spPr>
          <a:xfrm>
            <a:off x="11285156" y="735807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/>
          <p:cNvSpPr/>
          <p:nvPr/>
        </p:nvSpPr>
        <p:spPr>
          <a:xfrm>
            <a:off x="11459984" y="735807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/>
          <p:cNvSpPr/>
          <p:nvPr/>
        </p:nvSpPr>
        <p:spPr>
          <a:xfrm>
            <a:off x="10758094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/>
          <p:cNvSpPr/>
          <p:nvPr/>
        </p:nvSpPr>
        <p:spPr>
          <a:xfrm>
            <a:off x="10932922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/>
          <p:cNvSpPr/>
          <p:nvPr/>
        </p:nvSpPr>
        <p:spPr>
          <a:xfrm>
            <a:off x="11107750" y="938214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/>
          <p:cNvSpPr/>
          <p:nvPr/>
        </p:nvSpPr>
        <p:spPr>
          <a:xfrm>
            <a:off x="11282578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/>
          <p:cNvSpPr/>
          <p:nvPr/>
        </p:nvSpPr>
        <p:spPr>
          <a:xfrm>
            <a:off x="11457406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타원 48"/>
          <p:cNvSpPr/>
          <p:nvPr/>
        </p:nvSpPr>
        <p:spPr>
          <a:xfrm>
            <a:off x="10755516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타원 49"/>
          <p:cNvSpPr/>
          <p:nvPr/>
        </p:nvSpPr>
        <p:spPr>
          <a:xfrm>
            <a:off x="10930344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타원 50"/>
          <p:cNvSpPr/>
          <p:nvPr/>
        </p:nvSpPr>
        <p:spPr>
          <a:xfrm>
            <a:off x="11105172" y="1140621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타원 51"/>
          <p:cNvSpPr/>
          <p:nvPr/>
        </p:nvSpPr>
        <p:spPr>
          <a:xfrm>
            <a:off x="11280000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타원 52"/>
          <p:cNvSpPr/>
          <p:nvPr/>
        </p:nvSpPr>
        <p:spPr>
          <a:xfrm>
            <a:off x="11454828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0B12B08-59D4-4942-8E19-C208419C80DF}"/>
              </a:ext>
            </a:extLst>
          </p:cNvPr>
          <p:cNvSpPr txBox="1"/>
          <p:nvPr/>
        </p:nvSpPr>
        <p:spPr>
          <a:xfrm>
            <a:off x="519793" y="1219202"/>
            <a:ext cx="10955858" cy="5186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ko-KR" altLang="en-US" sz="2000" b="1" dirty="0">
                <a:solidFill>
                  <a:srgbClr val="7C97C2"/>
                </a:solidFill>
                <a:latin typeface="NanumGothic" panose="020D0604000000000000" pitchFamily="50" charset="-127"/>
                <a:ea typeface="NanumGothic" panose="020D0604000000000000" pitchFamily="50" charset="-127"/>
              </a:rPr>
              <a:t>빅데이터 분석기사</a:t>
            </a:r>
            <a:endParaRPr lang="en-US" altLang="ko-KR" sz="2000" b="1" dirty="0">
              <a:solidFill>
                <a:srgbClr val="7C97C2"/>
              </a:solidFill>
              <a:latin typeface="NanumGothic" panose="020D0604000000000000" pitchFamily="50" charset="-127"/>
              <a:ea typeface="NanumGothic" panose="020D0604000000000000" pitchFamily="50" charset="-127"/>
            </a:endParaRPr>
          </a:p>
          <a:p>
            <a:pPr>
              <a:lnSpc>
                <a:spcPct val="120000"/>
              </a:lnSpc>
            </a:pPr>
            <a:r>
              <a:rPr lang="ko-KR" altLang="en-US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Gothic" panose="020D0604000000000000" pitchFamily="50" charset="-127"/>
                <a:ea typeface="NanumGothic" panose="020D0604000000000000" pitchFamily="50" charset="-127"/>
              </a:rPr>
              <a:t>대용량의 데이터 </a:t>
            </a:r>
            <a:r>
              <a:rPr lang="ko-KR" altLang="en-US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Gothic" panose="020D0604000000000000" pitchFamily="50" charset="-127"/>
                <a:ea typeface="NanumGothic" panose="020D0604000000000000" pitchFamily="50" charset="-127"/>
              </a:rPr>
              <a:t>집합으로부터</a:t>
            </a:r>
            <a:r>
              <a:rPr lang="ko-KR" altLang="en-US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Gothic" panose="020D0604000000000000" pitchFamily="50" charset="-127"/>
                <a:ea typeface="NanumGothic" panose="020D0604000000000000" pitchFamily="50" charset="-127"/>
              </a:rPr>
              <a:t> 유용한 정보를 찾고 결과를 예측하기 위해 목적에 따라 분석기술과 방법론을 기반으로 정형</a:t>
            </a:r>
            <a:r>
              <a:rPr lang="en-US" altLang="ko-KR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Gothic" panose="020D0604000000000000" pitchFamily="50" charset="-127"/>
                <a:ea typeface="NanumGothic" panose="020D0604000000000000" pitchFamily="50" charset="-127"/>
              </a:rPr>
              <a:t>/</a:t>
            </a:r>
            <a:r>
              <a:rPr lang="ko-KR" altLang="en-US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Gothic" panose="020D0604000000000000" pitchFamily="50" charset="-127"/>
                <a:ea typeface="NanumGothic" panose="020D0604000000000000" pitchFamily="50" charset="-127"/>
              </a:rPr>
              <a:t>비정형 대용량 데이터를 구축</a:t>
            </a:r>
            <a:r>
              <a:rPr lang="en-US" altLang="ko-KR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Gothic" panose="020D0604000000000000" pitchFamily="50" charset="-127"/>
                <a:ea typeface="NanumGothic" panose="020D0604000000000000" pitchFamily="50" charset="-127"/>
              </a:rPr>
              <a:t>, </a:t>
            </a:r>
            <a:r>
              <a:rPr lang="ko-KR" altLang="en-US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Gothic" panose="020D0604000000000000" pitchFamily="50" charset="-127"/>
                <a:ea typeface="NanumGothic" panose="020D0604000000000000" pitchFamily="50" charset="-127"/>
              </a:rPr>
              <a:t>탐색</a:t>
            </a:r>
            <a:r>
              <a:rPr lang="en-US" altLang="ko-KR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Gothic" panose="020D0604000000000000" pitchFamily="50" charset="-127"/>
                <a:ea typeface="NanumGothic" panose="020D0604000000000000" pitchFamily="50" charset="-127"/>
              </a:rPr>
              <a:t>, </a:t>
            </a:r>
            <a:r>
              <a:rPr lang="ko-KR" altLang="en-US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Gothic" panose="020D0604000000000000" pitchFamily="50" charset="-127"/>
                <a:ea typeface="NanumGothic" panose="020D0604000000000000" pitchFamily="50" charset="-127"/>
              </a:rPr>
              <a:t>분석하고 시각화를 수행하는 업무를 수행하는 능력을 검정한다</a:t>
            </a:r>
            <a:r>
              <a:rPr lang="en-US" altLang="ko-KR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Gothic" panose="020D0604000000000000" pitchFamily="50" charset="-127"/>
                <a:ea typeface="NanumGothic" panose="020D0604000000000000" pitchFamily="50" charset="-127"/>
              </a:rPr>
              <a:t>.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ko-KR" altLang="en-US" sz="2000" b="1" i="0" dirty="0">
                <a:solidFill>
                  <a:srgbClr val="7C97C2"/>
                </a:solidFill>
                <a:effectLst/>
                <a:latin typeface="NanumGothic" panose="020D0604000000000000" pitchFamily="50" charset="-127"/>
                <a:ea typeface="NanumGothic" panose="020D0604000000000000" pitchFamily="50" charset="-127"/>
              </a:rPr>
              <a:t>데이터분석 준전문가</a:t>
            </a:r>
            <a:r>
              <a:rPr lang="en-US" altLang="ko-KR" sz="2000" b="1" i="0" dirty="0">
                <a:solidFill>
                  <a:srgbClr val="7C97C2"/>
                </a:solidFill>
                <a:effectLst/>
                <a:latin typeface="NanumGothic" panose="020D0604000000000000" pitchFamily="50" charset="-127"/>
                <a:ea typeface="NanumGothic" panose="020D0604000000000000" pitchFamily="50" charset="-127"/>
              </a:rPr>
              <a:t> (</a:t>
            </a:r>
            <a:r>
              <a:rPr lang="en-US" altLang="ko-KR" sz="2000" b="1" i="0" dirty="0" err="1">
                <a:solidFill>
                  <a:srgbClr val="7C97C2"/>
                </a:solidFill>
                <a:effectLst/>
                <a:latin typeface="NanumGothic" panose="020D0604000000000000" pitchFamily="50" charset="-127"/>
                <a:ea typeface="NanumGothic" panose="020D0604000000000000" pitchFamily="50" charset="-127"/>
              </a:rPr>
              <a:t>ADsP</a:t>
            </a:r>
            <a:r>
              <a:rPr lang="en-US" altLang="ko-KR" sz="2000" b="1" i="0" dirty="0">
                <a:solidFill>
                  <a:srgbClr val="7C97C2"/>
                </a:solidFill>
                <a:effectLst/>
                <a:latin typeface="NanumGothic" panose="020D0604000000000000" pitchFamily="50" charset="-127"/>
                <a:ea typeface="NanumGothic" panose="020D0604000000000000" pitchFamily="50" charset="-127"/>
              </a:rPr>
              <a:t> : Advanced Data Analytics Semi-Professional)</a:t>
            </a:r>
          </a:p>
          <a:p>
            <a:pPr>
              <a:lnSpc>
                <a:spcPct val="120000"/>
              </a:lnSpc>
            </a:pPr>
            <a:r>
              <a:rPr lang="ko-KR" altLang="en-US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Gothic" panose="020D0604000000000000" pitchFamily="50" charset="-127"/>
                <a:ea typeface="NanumGothic" panose="020D0604000000000000" pitchFamily="50" charset="-127"/>
              </a:rPr>
              <a:t>데이터 이해에 대한 기본지식을 바탕으로 데이터분석 기획 및 데이터분석 등의 직무를 수행하는 능력을 검정한다</a:t>
            </a:r>
            <a:r>
              <a:rPr lang="en-US" altLang="ko-KR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Gothic" panose="020D0604000000000000" pitchFamily="50" charset="-127"/>
                <a:ea typeface="NanumGothic" panose="020D0604000000000000" pitchFamily="50" charset="-127"/>
              </a:rPr>
              <a:t>.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ko-KR" altLang="en-US" sz="2000" b="1" dirty="0">
                <a:solidFill>
                  <a:srgbClr val="7C97C2"/>
                </a:solidFill>
                <a:latin typeface="NanumGothic" panose="020D0604000000000000" pitchFamily="50" charset="-127"/>
                <a:ea typeface="NanumGothic" panose="020D0604000000000000" pitchFamily="50" charset="-127"/>
              </a:rPr>
              <a:t>데이터분석 전문가 </a:t>
            </a:r>
            <a:r>
              <a:rPr lang="en-US" altLang="ko-KR" sz="2000" b="1" i="0" dirty="0">
                <a:solidFill>
                  <a:srgbClr val="7C97C2"/>
                </a:solidFill>
                <a:effectLst/>
                <a:latin typeface="NanumGothic" panose="020D0604000000000000" pitchFamily="50" charset="-127"/>
                <a:ea typeface="NanumGothic" panose="020D0604000000000000" pitchFamily="50" charset="-127"/>
              </a:rPr>
              <a:t>(ADP : Advanced Data Analytics Professional)</a:t>
            </a:r>
          </a:p>
          <a:p>
            <a:pPr>
              <a:lnSpc>
                <a:spcPct val="120000"/>
              </a:lnSpc>
            </a:pPr>
            <a:r>
              <a:rPr lang="ko-KR" altLang="en-US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Gothic" panose="020D0604000000000000" pitchFamily="50" charset="-127"/>
                <a:ea typeface="NanumGothic" panose="020D0604000000000000" pitchFamily="50" charset="-127"/>
              </a:rPr>
              <a:t>데이터 이해 및 처리 기술에 대한 기본지식을 바탕으로 데이터분석 기획</a:t>
            </a:r>
            <a:r>
              <a:rPr lang="en-US" altLang="ko-KR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Gothic" panose="020D0604000000000000" pitchFamily="50" charset="-127"/>
                <a:ea typeface="NanumGothic" panose="020D0604000000000000" pitchFamily="50" charset="-127"/>
              </a:rPr>
              <a:t>, </a:t>
            </a:r>
            <a:r>
              <a:rPr lang="ko-KR" altLang="en-US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Gothic" panose="020D0604000000000000" pitchFamily="50" charset="-127"/>
                <a:ea typeface="NanumGothic" panose="020D0604000000000000" pitchFamily="50" charset="-127"/>
              </a:rPr>
              <a:t>데이터분석</a:t>
            </a:r>
            <a:r>
              <a:rPr lang="en-US" altLang="ko-KR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Gothic" panose="020D0604000000000000" pitchFamily="50" charset="-127"/>
                <a:ea typeface="NanumGothic" panose="020D0604000000000000" pitchFamily="50" charset="-127"/>
              </a:rPr>
              <a:t>, </a:t>
            </a:r>
            <a:r>
              <a:rPr lang="ko-KR" altLang="en-US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Gothic" panose="020D0604000000000000" pitchFamily="50" charset="-127"/>
                <a:ea typeface="NanumGothic" panose="020D0604000000000000" pitchFamily="50" charset="-127"/>
              </a:rPr>
              <a:t>데이터 시각화 업무를 수행하고 이를 통해 프로세스 혁신 및 마케팅 전략 결정 등의 과학적 의사결정을 지원하는 직무를 수행하는 능력을 검정한다</a:t>
            </a:r>
            <a:r>
              <a:rPr lang="en-US" altLang="ko-KR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Gothic" panose="020D0604000000000000" pitchFamily="50" charset="-127"/>
                <a:ea typeface="NanumGothic" panose="020D0604000000000000" pitchFamily="50" charset="-127"/>
              </a:rPr>
              <a:t>.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altLang="ko-KR" sz="2000" b="1" dirty="0">
                <a:solidFill>
                  <a:srgbClr val="7C97C2"/>
                </a:solidFill>
                <a:latin typeface="NanumGothic" panose="020D0604000000000000" pitchFamily="50" charset="-127"/>
                <a:ea typeface="NanumGothic" panose="020D0604000000000000" pitchFamily="50" charset="-127"/>
              </a:rPr>
              <a:t>SQL </a:t>
            </a:r>
            <a:r>
              <a:rPr lang="ko-KR" altLang="en-US" sz="2000" b="1" dirty="0">
                <a:solidFill>
                  <a:srgbClr val="7C97C2"/>
                </a:solidFill>
                <a:latin typeface="NanumGothic" panose="020D0604000000000000" pitchFamily="50" charset="-127"/>
                <a:ea typeface="NanumGothic" panose="020D0604000000000000" pitchFamily="50" charset="-127"/>
              </a:rPr>
              <a:t>개발자 </a:t>
            </a:r>
            <a:r>
              <a:rPr lang="en-US" altLang="ko-KR" sz="2000" b="1" dirty="0">
                <a:solidFill>
                  <a:srgbClr val="7C97C2"/>
                </a:solidFill>
                <a:latin typeface="NanumGothic" panose="020D0604000000000000" pitchFamily="50" charset="-127"/>
                <a:ea typeface="NanumGothic" panose="020D0604000000000000" pitchFamily="50" charset="-127"/>
              </a:rPr>
              <a:t>(SQLD</a:t>
            </a:r>
            <a:r>
              <a:rPr lang="ko-KR" altLang="en-US" sz="2000" b="1" dirty="0">
                <a:solidFill>
                  <a:srgbClr val="7C97C2"/>
                </a:solidFill>
                <a:latin typeface="NanumGothic" panose="020D0604000000000000" pitchFamily="50" charset="-127"/>
                <a:ea typeface="NanumGothic" panose="020D0604000000000000" pitchFamily="50" charset="-127"/>
              </a:rPr>
              <a:t> </a:t>
            </a:r>
            <a:r>
              <a:rPr lang="en-US" altLang="ko-KR" sz="2000" b="1" dirty="0">
                <a:solidFill>
                  <a:srgbClr val="7C97C2"/>
                </a:solidFill>
                <a:latin typeface="NanumGothic" panose="020D0604000000000000" pitchFamily="50" charset="-127"/>
                <a:ea typeface="NanumGothic" panose="020D0604000000000000" pitchFamily="50" charset="-127"/>
              </a:rPr>
              <a:t>:</a:t>
            </a:r>
            <a:r>
              <a:rPr lang="ko-KR" altLang="en-US" sz="2000" b="1" dirty="0">
                <a:solidFill>
                  <a:srgbClr val="7C97C2"/>
                </a:solidFill>
                <a:latin typeface="NanumGothic" panose="020D0604000000000000" pitchFamily="50" charset="-127"/>
                <a:ea typeface="NanumGothic" panose="020D0604000000000000" pitchFamily="50" charset="-127"/>
              </a:rPr>
              <a:t> </a:t>
            </a:r>
            <a:r>
              <a:rPr lang="en-US" altLang="ko-KR" sz="2000" b="1" dirty="0">
                <a:solidFill>
                  <a:srgbClr val="7C97C2"/>
                </a:solidFill>
                <a:latin typeface="NanumGothic" panose="020D0604000000000000" pitchFamily="50" charset="-127"/>
                <a:ea typeface="NanumGothic" panose="020D0604000000000000" pitchFamily="50" charset="-127"/>
              </a:rPr>
              <a:t>SQL Developer)</a:t>
            </a:r>
            <a:endParaRPr lang="en-US" altLang="ko-KR" sz="2000" b="1" i="0" dirty="0">
              <a:solidFill>
                <a:srgbClr val="7C97C2"/>
              </a:solidFill>
              <a:effectLst/>
              <a:latin typeface="NanumGothic" panose="020D0604000000000000" pitchFamily="50" charset="-127"/>
              <a:ea typeface="NanumGothic" panose="020D0604000000000000" pitchFamily="50" charset="-127"/>
            </a:endParaRPr>
          </a:p>
          <a:p>
            <a:pPr>
              <a:lnSpc>
                <a:spcPct val="120000"/>
              </a:lnSpc>
            </a:pPr>
            <a:r>
              <a:rPr lang="ko-KR" altLang="en-US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Gothic" panose="020D0604000000000000" pitchFamily="50" charset="-127"/>
                <a:ea typeface="NanumGothic" panose="020D0604000000000000" pitchFamily="50" charset="-127"/>
              </a:rPr>
              <a:t>데이터베이스와 데이터 모델링에 대한 지식을 바탕으로 응용 소프트웨어를 개발하면서 데이터를 조작하고 추출하는데 있어서 정확하고 최적의 성능을 발휘하는 </a:t>
            </a:r>
            <a:r>
              <a:rPr lang="en-US" altLang="ko-KR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Gothic" panose="020D0604000000000000" pitchFamily="50" charset="-127"/>
                <a:ea typeface="NanumGothic" panose="020D0604000000000000" pitchFamily="50" charset="-127"/>
              </a:rPr>
              <a:t>SQL</a:t>
            </a:r>
            <a:r>
              <a:rPr lang="ko-KR" altLang="en-US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Gothic" panose="020D0604000000000000" pitchFamily="50" charset="-127"/>
                <a:ea typeface="NanumGothic" panose="020D0604000000000000" pitchFamily="50" charset="-127"/>
              </a:rPr>
              <a:t>을 작성할 수 있는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50" charset="-127"/>
                <a:ea typeface="NanumGothic" panose="020D0604000000000000" pitchFamily="50" charset="-127"/>
              </a:rPr>
              <a:t>능력을 검정한다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50" charset="-127"/>
                <a:ea typeface="NanumGothic" panose="020D0604000000000000" pitchFamily="50" charset="-127"/>
              </a:rPr>
              <a:t>.</a:t>
            </a:r>
            <a:endParaRPr lang="en-US" altLang="ko-KR" b="0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Gothic" panose="020D0604000000000000" pitchFamily="50" charset="-127"/>
              <a:ea typeface="NanumGothic" panose="020D0604000000000000" pitchFamily="50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A74157B-20D4-4895-BE2E-953B67465385}"/>
              </a:ext>
            </a:extLst>
          </p:cNvPr>
          <p:cNvSpPr txBox="1"/>
          <p:nvPr/>
        </p:nvSpPr>
        <p:spPr>
          <a:xfrm>
            <a:off x="4456010" y="6122193"/>
            <a:ext cx="7628679" cy="583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ko-KR" sz="1400" dirty="0">
                <a:hlinkClick r:id="rId2"/>
              </a:rPr>
              <a:t>https://www.dataq.or.kr/www/main.do</a:t>
            </a:r>
            <a:endParaRPr lang="en-US" altLang="ko-KR" sz="1400" dirty="0">
              <a:hlinkClick r:id="rId3"/>
            </a:endParaRPr>
          </a:p>
          <a:p>
            <a:pPr algn="r">
              <a:lnSpc>
                <a:spcPct val="120000"/>
              </a:lnSpc>
            </a:pPr>
            <a:r>
              <a:rPr lang="en-US" altLang="ko-KR" sz="1400" dirty="0">
                <a:hlinkClick r:id="rId3"/>
              </a:rPr>
              <a:t>https://ds.kookmin.ac.kr/%EC%A0%95%EB%B3%B4%EA%B3%B5%EC%9C%A0/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29594281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B6753770-2F8C-4EF2-84D4-3EA51738CDCB}"/>
              </a:ext>
            </a:extLst>
          </p:cNvPr>
          <p:cNvSpPr/>
          <p:nvPr/>
        </p:nvSpPr>
        <p:spPr>
          <a:xfrm>
            <a:off x="519793" y="284671"/>
            <a:ext cx="6915480" cy="10119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3200" b="1" i="1" dirty="0">
                <a:solidFill>
                  <a:srgbClr val="7C97C2"/>
                </a:solidFill>
              </a:rPr>
              <a:t>대외 활동</a:t>
            </a:r>
            <a:r>
              <a:rPr lang="en-US" altLang="ko-KR" sz="3200" b="1" i="1" dirty="0">
                <a:solidFill>
                  <a:srgbClr val="7C97C2"/>
                </a:solidFill>
              </a:rPr>
              <a:t>(</a:t>
            </a:r>
            <a:r>
              <a:rPr lang="ko-KR" altLang="en-US" sz="3200" b="1" i="1" dirty="0">
                <a:solidFill>
                  <a:srgbClr val="7C97C2"/>
                </a:solidFill>
              </a:rPr>
              <a:t>동아리</a:t>
            </a:r>
            <a:r>
              <a:rPr lang="en-US" altLang="ko-KR" sz="3200" b="1" i="1" dirty="0">
                <a:solidFill>
                  <a:srgbClr val="7C97C2"/>
                </a:solidFill>
              </a:rPr>
              <a:t>)</a:t>
            </a:r>
            <a:endParaRPr lang="en-US" altLang="ko-KR" sz="3200" b="1" i="1" kern="0" dirty="0">
              <a:ln w="12700">
                <a:noFill/>
              </a:ln>
              <a:solidFill>
                <a:srgbClr val="7C97C2"/>
              </a:solidFill>
            </a:endParaRPr>
          </a:p>
          <a:p>
            <a:pPr latinLnBrk="0">
              <a:lnSpc>
                <a:spcPct val="150000"/>
              </a:lnSpc>
              <a:defRPr/>
            </a:pPr>
            <a:r>
              <a:rPr lang="en-US" altLang="ko-KR" sz="900" kern="0" dirty="0">
                <a:solidFill>
                  <a:srgbClr val="7C97C2"/>
                </a:solidFill>
              </a:rPr>
              <a:t>WINTER VACATION PYTHON STUDY</a:t>
            </a:r>
          </a:p>
        </p:txBody>
      </p:sp>
      <p:cxnSp>
        <p:nvCxnSpPr>
          <p:cNvPr id="34" name="직선 연결선 33"/>
          <p:cNvCxnSpPr>
            <a:cxnSpLocks/>
          </p:cNvCxnSpPr>
          <p:nvPr/>
        </p:nvCxnSpPr>
        <p:spPr>
          <a:xfrm>
            <a:off x="2626659" y="1219202"/>
            <a:ext cx="7961762" cy="9523"/>
          </a:xfrm>
          <a:prstGeom prst="line">
            <a:avLst/>
          </a:prstGeom>
          <a:ln>
            <a:solidFill>
              <a:srgbClr val="7C97C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타원 2"/>
          <p:cNvSpPr/>
          <p:nvPr/>
        </p:nvSpPr>
        <p:spPr>
          <a:xfrm>
            <a:off x="10763250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10938078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11112906" y="533400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11287734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11462562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10760672" y="735807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/>
          <p:cNvSpPr/>
          <p:nvPr/>
        </p:nvSpPr>
        <p:spPr>
          <a:xfrm>
            <a:off x="10935500" y="735807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/>
          <p:cNvSpPr/>
          <p:nvPr/>
        </p:nvSpPr>
        <p:spPr>
          <a:xfrm>
            <a:off x="11110328" y="735807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/>
          <p:cNvSpPr/>
          <p:nvPr/>
        </p:nvSpPr>
        <p:spPr>
          <a:xfrm>
            <a:off x="11285156" y="735807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/>
          <p:cNvSpPr/>
          <p:nvPr/>
        </p:nvSpPr>
        <p:spPr>
          <a:xfrm>
            <a:off x="11459984" y="735807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/>
          <p:cNvSpPr/>
          <p:nvPr/>
        </p:nvSpPr>
        <p:spPr>
          <a:xfrm>
            <a:off x="10758094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/>
          <p:cNvSpPr/>
          <p:nvPr/>
        </p:nvSpPr>
        <p:spPr>
          <a:xfrm>
            <a:off x="10932922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/>
          <p:cNvSpPr/>
          <p:nvPr/>
        </p:nvSpPr>
        <p:spPr>
          <a:xfrm>
            <a:off x="11107750" y="938214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/>
          <p:cNvSpPr/>
          <p:nvPr/>
        </p:nvSpPr>
        <p:spPr>
          <a:xfrm>
            <a:off x="11282578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/>
          <p:cNvSpPr/>
          <p:nvPr/>
        </p:nvSpPr>
        <p:spPr>
          <a:xfrm>
            <a:off x="11457406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타원 48"/>
          <p:cNvSpPr/>
          <p:nvPr/>
        </p:nvSpPr>
        <p:spPr>
          <a:xfrm>
            <a:off x="10755516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타원 49"/>
          <p:cNvSpPr/>
          <p:nvPr/>
        </p:nvSpPr>
        <p:spPr>
          <a:xfrm>
            <a:off x="10930344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타원 50"/>
          <p:cNvSpPr/>
          <p:nvPr/>
        </p:nvSpPr>
        <p:spPr>
          <a:xfrm>
            <a:off x="11105172" y="1140621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타원 51"/>
          <p:cNvSpPr/>
          <p:nvPr/>
        </p:nvSpPr>
        <p:spPr>
          <a:xfrm>
            <a:off x="11280000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타원 52"/>
          <p:cNvSpPr/>
          <p:nvPr/>
        </p:nvSpPr>
        <p:spPr>
          <a:xfrm>
            <a:off x="11454828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AutoShape 4" descr="tobigs-text1314 (tobigsNLP) / 소개 - velog">
            <a:extLst>
              <a:ext uri="{FF2B5EF4-FFF2-40B4-BE49-F238E27FC236}">
                <a16:creationId xmlns:a16="http://schemas.microsoft.com/office/drawing/2014/main" id="{A15D762E-6770-4CFD-9991-C7A580C8B09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EB3F5CB1-582F-4735-9871-E16184E2A5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8" r="67316" b="52477"/>
          <a:stretch/>
        </p:blipFill>
        <p:spPr bwMode="auto">
          <a:xfrm>
            <a:off x="519793" y="1545435"/>
            <a:ext cx="2170431" cy="2166103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사진 설명이 없습니다.">
            <a:extLst>
              <a:ext uri="{FF2B5EF4-FFF2-40B4-BE49-F238E27FC236}">
                <a16:creationId xmlns:a16="http://schemas.microsoft.com/office/drawing/2014/main" id="{0182D401-CD89-4B34-9680-08F10DBAB7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64" r="23309"/>
          <a:stretch/>
        </p:blipFill>
        <p:spPr bwMode="auto">
          <a:xfrm>
            <a:off x="519793" y="4168455"/>
            <a:ext cx="2170431" cy="2232569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B964DDF7-1754-4E60-B45D-934438917926}"/>
              </a:ext>
            </a:extLst>
          </p:cNvPr>
          <p:cNvSpPr txBox="1"/>
          <p:nvPr/>
        </p:nvSpPr>
        <p:spPr>
          <a:xfrm>
            <a:off x="2988466" y="1455601"/>
            <a:ext cx="8734425" cy="2345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2400" b="1" dirty="0" err="1">
                <a:solidFill>
                  <a:srgbClr val="7C97C2"/>
                </a:solidFill>
              </a:rPr>
              <a:t>투빅스</a:t>
            </a:r>
            <a:endParaRPr lang="ko-KR" altLang="en-US" sz="2400" b="1" dirty="0">
              <a:solidFill>
                <a:srgbClr val="7C97C2"/>
              </a:solidFill>
            </a:endParaRPr>
          </a:p>
          <a:p>
            <a:pPr>
              <a:lnSpc>
                <a:spcPct val="120000"/>
              </a:lnSpc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활동기간 : 18주 (1년)</a:t>
            </a:r>
          </a:p>
          <a:p>
            <a:pPr>
              <a:lnSpc>
                <a:spcPct val="120000"/>
              </a:lnSpc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활동내용 : 10주동안 </a:t>
            </a:r>
            <a:r>
              <a:rPr lang="ko-KR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머신러닝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딥러닝 교육 진행 이후 8주 동안 관심분야 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   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세미나를 통한 심화 학습 배운 내용을 바탕으로 컨퍼런스 진행</a:t>
            </a:r>
          </a:p>
          <a:p>
            <a:pPr>
              <a:lnSpc>
                <a:spcPct val="120000"/>
              </a:lnSpc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모집기간 : 주로 12월 초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6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월 초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20000"/>
              </a:lnSpc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공식 홈페이지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</a:t>
            </a:r>
            <a:r>
              <a:rPr lang="en-US" altLang="ko-KR" sz="2000" dirty="0">
                <a:hlinkClick r:id="rId4"/>
              </a:rPr>
              <a:t>http://www.datamarket.kr/xe/page_QEhq64</a:t>
            </a:r>
            <a:endParaRPr lang="ko-KR" altLang="en-US" sz="2000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9B46F6CC-0A8E-446A-BADC-310541F5D97A}"/>
              </a:ext>
            </a:extLst>
          </p:cNvPr>
          <p:cNvSpPr txBox="1"/>
          <p:nvPr/>
        </p:nvSpPr>
        <p:spPr>
          <a:xfrm>
            <a:off x="2988466" y="3927188"/>
            <a:ext cx="9019165" cy="27151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2400" b="1" dirty="0" err="1">
                <a:solidFill>
                  <a:srgbClr val="7C97C2"/>
                </a:solidFill>
              </a:rPr>
              <a:t>보아즈</a:t>
            </a:r>
            <a:endParaRPr lang="ko-KR" altLang="en-US" sz="2000" b="1" dirty="0">
              <a:solidFill>
                <a:srgbClr val="7C97C2"/>
              </a:solidFill>
            </a:endParaRPr>
          </a:p>
          <a:p>
            <a:pPr>
              <a:lnSpc>
                <a:spcPct val="120000"/>
              </a:lnSpc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활동기간 : 1년</a:t>
            </a:r>
          </a:p>
          <a:p>
            <a:pPr>
              <a:lnSpc>
                <a:spcPct val="120000"/>
              </a:lnSpc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모집부문 : 데이터 분석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데이터 시각화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데이터 엔지니어링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(3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분야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20000"/>
              </a:lnSpc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공동활동 : 데이터 </a:t>
            </a:r>
            <a:r>
              <a:rPr lang="ko-KR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전처리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&amp;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시각화 활동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빅데이터 세미나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&amp;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활동 정보 제공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	   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관심분야별 스터디 (</a:t>
            </a:r>
            <a:r>
              <a:rPr lang="ko-KR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머신러닝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딥러닝, </a:t>
            </a:r>
            <a:r>
              <a:rPr lang="ko-KR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크롤링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시각화 등)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20000"/>
              </a:lnSpc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모집기간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주로 12월 초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6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월 초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20000"/>
              </a:lnSpc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공식 블로그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</a:t>
            </a:r>
            <a:r>
              <a:rPr lang="en-US" altLang="ko-KR" sz="2000" dirty="0">
                <a:hlinkClick r:id="rId5"/>
              </a:rPr>
              <a:t>https://blog.naver.com/boazbigdata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0333917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B6753770-2F8C-4EF2-84D4-3EA51738CDCB}"/>
              </a:ext>
            </a:extLst>
          </p:cNvPr>
          <p:cNvSpPr/>
          <p:nvPr/>
        </p:nvSpPr>
        <p:spPr>
          <a:xfrm>
            <a:off x="519793" y="284671"/>
            <a:ext cx="6915480" cy="10119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3200" b="1" i="1" dirty="0">
                <a:solidFill>
                  <a:srgbClr val="7C97C2"/>
                </a:solidFill>
              </a:rPr>
              <a:t>대외 활동</a:t>
            </a:r>
            <a:r>
              <a:rPr lang="en-US" altLang="ko-KR" sz="3200" b="1" i="1" dirty="0">
                <a:solidFill>
                  <a:srgbClr val="7C97C2"/>
                </a:solidFill>
              </a:rPr>
              <a:t>(</a:t>
            </a:r>
            <a:r>
              <a:rPr lang="ko-KR" altLang="en-US" sz="3200" b="1" i="1" dirty="0">
                <a:solidFill>
                  <a:srgbClr val="7C97C2"/>
                </a:solidFill>
              </a:rPr>
              <a:t>동아리</a:t>
            </a:r>
            <a:r>
              <a:rPr lang="en-US" altLang="ko-KR" sz="3200" b="1" i="1" dirty="0">
                <a:solidFill>
                  <a:srgbClr val="7C97C2"/>
                </a:solidFill>
              </a:rPr>
              <a:t>)</a:t>
            </a:r>
            <a:endParaRPr lang="en-US" altLang="ko-KR" sz="3200" b="1" i="1" kern="0" dirty="0">
              <a:ln w="12700">
                <a:noFill/>
              </a:ln>
              <a:solidFill>
                <a:srgbClr val="7C97C2"/>
              </a:solidFill>
            </a:endParaRPr>
          </a:p>
          <a:p>
            <a:pPr latinLnBrk="0">
              <a:lnSpc>
                <a:spcPct val="150000"/>
              </a:lnSpc>
              <a:defRPr/>
            </a:pPr>
            <a:r>
              <a:rPr lang="en-US" altLang="ko-KR" sz="900" kern="0" dirty="0">
                <a:solidFill>
                  <a:srgbClr val="7C97C2"/>
                </a:solidFill>
              </a:rPr>
              <a:t>WINTER VACATION PYTHON STUDY</a:t>
            </a:r>
          </a:p>
        </p:txBody>
      </p:sp>
      <p:cxnSp>
        <p:nvCxnSpPr>
          <p:cNvPr id="34" name="직선 연결선 33"/>
          <p:cNvCxnSpPr>
            <a:cxnSpLocks/>
          </p:cNvCxnSpPr>
          <p:nvPr/>
        </p:nvCxnSpPr>
        <p:spPr>
          <a:xfrm>
            <a:off x="2626659" y="1219202"/>
            <a:ext cx="7961762" cy="9523"/>
          </a:xfrm>
          <a:prstGeom prst="line">
            <a:avLst/>
          </a:prstGeom>
          <a:ln>
            <a:solidFill>
              <a:srgbClr val="7C97C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타원 2"/>
          <p:cNvSpPr/>
          <p:nvPr/>
        </p:nvSpPr>
        <p:spPr>
          <a:xfrm>
            <a:off x="10763250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10938078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11112906" y="533400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11287734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11462562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10760672" y="735807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/>
          <p:cNvSpPr/>
          <p:nvPr/>
        </p:nvSpPr>
        <p:spPr>
          <a:xfrm>
            <a:off x="10935500" y="735807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/>
          <p:cNvSpPr/>
          <p:nvPr/>
        </p:nvSpPr>
        <p:spPr>
          <a:xfrm>
            <a:off x="11110328" y="735807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/>
          <p:cNvSpPr/>
          <p:nvPr/>
        </p:nvSpPr>
        <p:spPr>
          <a:xfrm>
            <a:off x="11285156" y="735807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/>
          <p:cNvSpPr/>
          <p:nvPr/>
        </p:nvSpPr>
        <p:spPr>
          <a:xfrm>
            <a:off x="11459984" y="735807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/>
          <p:cNvSpPr/>
          <p:nvPr/>
        </p:nvSpPr>
        <p:spPr>
          <a:xfrm>
            <a:off x="10758094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/>
          <p:cNvSpPr/>
          <p:nvPr/>
        </p:nvSpPr>
        <p:spPr>
          <a:xfrm>
            <a:off x="10932922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/>
          <p:cNvSpPr/>
          <p:nvPr/>
        </p:nvSpPr>
        <p:spPr>
          <a:xfrm>
            <a:off x="11107750" y="938214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/>
          <p:cNvSpPr/>
          <p:nvPr/>
        </p:nvSpPr>
        <p:spPr>
          <a:xfrm>
            <a:off x="11282578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/>
          <p:cNvSpPr/>
          <p:nvPr/>
        </p:nvSpPr>
        <p:spPr>
          <a:xfrm>
            <a:off x="11457406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타원 48"/>
          <p:cNvSpPr/>
          <p:nvPr/>
        </p:nvSpPr>
        <p:spPr>
          <a:xfrm>
            <a:off x="10755516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타원 49"/>
          <p:cNvSpPr/>
          <p:nvPr/>
        </p:nvSpPr>
        <p:spPr>
          <a:xfrm>
            <a:off x="10930344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타원 50"/>
          <p:cNvSpPr/>
          <p:nvPr/>
        </p:nvSpPr>
        <p:spPr>
          <a:xfrm>
            <a:off x="11105172" y="1140621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타원 51"/>
          <p:cNvSpPr/>
          <p:nvPr/>
        </p:nvSpPr>
        <p:spPr>
          <a:xfrm>
            <a:off x="11280000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타원 52"/>
          <p:cNvSpPr/>
          <p:nvPr/>
        </p:nvSpPr>
        <p:spPr>
          <a:xfrm>
            <a:off x="11454828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AutoShape 4" descr="tobigs-text1314 (tobigsNLP) / 소개 - velog">
            <a:extLst>
              <a:ext uri="{FF2B5EF4-FFF2-40B4-BE49-F238E27FC236}">
                <a16:creationId xmlns:a16="http://schemas.microsoft.com/office/drawing/2014/main" id="{A15D762E-6770-4CFD-9991-C7A580C8B09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026" name="Picture 2" descr="이미지: 문구: '코딩좀 알려주 라'">
            <a:extLst>
              <a:ext uri="{FF2B5EF4-FFF2-40B4-BE49-F238E27FC236}">
                <a16:creationId xmlns:a16="http://schemas.microsoft.com/office/drawing/2014/main" id="{37768572-3307-4054-B654-2015A86F86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793" y="1545435"/>
            <a:ext cx="2232933" cy="2232933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50D1F380-C4F5-4348-944C-7D39F9431D10}"/>
              </a:ext>
            </a:extLst>
          </p:cNvPr>
          <p:cNvSpPr txBox="1"/>
          <p:nvPr/>
        </p:nvSpPr>
        <p:spPr>
          <a:xfrm>
            <a:off x="3064965" y="1414215"/>
            <a:ext cx="7769132" cy="27151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2400" b="1" dirty="0">
                <a:solidFill>
                  <a:srgbClr val="7C97C2"/>
                </a:solidFill>
              </a:rPr>
              <a:t>코알라</a:t>
            </a:r>
          </a:p>
          <a:p>
            <a:pPr>
              <a:lnSpc>
                <a:spcPct val="120000"/>
              </a:lnSpc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활동기간 : 한학기 (1학기, 2학기 모집)</a:t>
            </a:r>
          </a:p>
          <a:p>
            <a:pPr>
              <a:lnSpc>
                <a:spcPct val="120000"/>
              </a:lnSpc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활동내용 : 코딩기초, 파이썬, 데이터 분석, </a:t>
            </a:r>
            <a:r>
              <a:rPr lang="ko-KR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머신러닝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교육 이후  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	   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배운 것을 바탕으로 </a:t>
            </a:r>
            <a:r>
              <a:rPr lang="ko-KR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해커톤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참여</a:t>
            </a:r>
          </a:p>
          <a:p>
            <a:pPr>
              <a:lnSpc>
                <a:spcPct val="120000"/>
              </a:lnSpc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수업방식 : </a:t>
            </a:r>
            <a:r>
              <a:rPr lang="ko-KR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현강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+ 인강 + 학교 스터디 (국민대 우선 선정 대학)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20000"/>
              </a:lnSpc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모집기간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주로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월 중순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8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월 중순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20000"/>
              </a:lnSpc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공식 홈페이지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</a:t>
            </a:r>
            <a:r>
              <a:rPr lang="en-US" altLang="ko-KR" sz="2000" dirty="0">
                <a:hlinkClick r:id="rId3"/>
              </a:rPr>
              <a:t>https://www.coalastudy.com/</a:t>
            </a:r>
            <a:endParaRPr lang="ko-KR" altLang="en-US" sz="2000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D59524E4-6914-49F0-A61B-458EEC21710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118" r="5405"/>
          <a:stretch/>
        </p:blipFill>
        <p:spPr>
          <a:xfrm>
            <a:off x="519793" y="4246918"/>
            <a:ext cx="2232933" cy="2185497"/>
          </a:xfrm>
          <a:prstGeom prst="ellipse">
            <a:avLst/>
          </a:prstGeom>
          <a:ln w="28575">
            <a:solidFill>
              <a:srgbClr val="FEA028"/>
            </a:solidFill>
          </a:ln>
        </p:spPr>
      </p:pic>
      <p:sp>
        <p:nvSpPr>
          <p:cNvPr id="77" name="TextBox 76">
            <a:extLst>
              <a:ext uri="{FF2B5EF4-FFF2-40B4-BE49-F238E27FC236}">
                <a16:creationId xmlns:a16="http://schemas.microsoft.com/office/drawing/2014/main" id="{D49EA27A-EC7A-4EB1-8F6B-D95E6C468DA1}"/>
              </a:ext>
            </a:extLst>
          </p:cNvPr>
          <p:cNvSpPr txBox="1"/>
          <p:nvPr/>
        </p:nvSpPr>
        <p:spPr>
          <a:xfrm>
            <a:off x="3064965" y="4246917"/>
            <a:ext cx="8338363" cy="2345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2400" b="1" dirty="0">
                <a:solidFill>
                  <a:srgbClr val="7C97C2"/>
                </a:solidFill>
              </a:rPr>
              <a:t>비타민</a:t>
            </a:r>
          </a:p>
          <a:p>
            <a:pPr>
              <a:lnSpc>
                <a:spcPct val="120000"/>
              </a:lnSpc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활동기간 : 최소 2학기 이상 가능자만 신청</a:t>
            </a:r>
          </a:p>
          <a:p>
            <a:pPr>
              <a:lnSpc>
                <a:spcPct val="120000"/>
              </a:lnSpc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활동내용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첫번째 학기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파이썬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+ </a:t>
            </a:r>
            <a:r>
              <a:rPr lang="ko-KR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머신러닝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기초</a:t>
            </a:r>
          </a:p>
          <a:p>
            <a:pPr>
              <a:lnSpc>
                <a:spcPct val="120000"/>
              </a:lnSpc>
            </a:pP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   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두번째 학기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 </a:t>
            </a:r>
            <a:r>
              <a:rPr lang="ko-KR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머신러닝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심화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+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팀별 데이터 분석 프로젝트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20000"/>
              </a:lnSpc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모집기간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주로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월 말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8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월 초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20000"/>
              </a:lnSpc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공식 카페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</a:t>
            </a:r>
            <a:r>
              <a:rPr lang="en-US" altLang="ko-KR" sz="2000" dirty="0">
                <a:hlinkClick r:id="rId5"/>
              </a:rPr>
              <a:t>https://cafe.naver.com/bitamin123/690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6976238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B6753770-2F8C-4EF2-84D4-3EA51738CDCB}"/>
              </a:ext>
            </a:extLst>
          </p:cNvPr>
          <p:cNvSpPr/>
          <p:nvPr/>
        </p:nvSpPr>
        <p:spPr>
          <a:xfrm>
            <a:off x="519793" y="284671"/>
            <a:ext cx="5745843" cy="10387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3200" b="1" i="1" kern="0" dirty="0">
                <a:ln w="12700">
                  <a:noFill/>
                </a:ln>
                <a:solidFill>
                  <a:srgbClr val="7C97C2"/>
                </a:solidFill>
              </a:rPr>
              <a:t>학습 목표</a:t>
            </a:r>
            <a:endParaRPr lang="en-US" altLang="ko-KR" sz="3200" b="1" i="1" kern="0" dirty="0">
              <a:ln w="12700">
                <a:noFill/>
              </a:ln>
              <a:solidFill>
                <a:srgbClr val="7C97C2"/>
              </a:solidFill>
            </a:endParaRPr>
          </a:p>
          <a:p>
            <a:pPr latinLnBrk="0">
              <a:lnSpc>
                <a:spcPct val="150000"/>
              </a:lnSpc>
              <a:defRPr/>
            </a:pPr>
            <a:r>
              <a:rPr lang="en-US" altLang="ko-KR" sz="900" kern="0" dirty="0">
                <a:solidFill>
                  <a:srgbClr val="7C97C2"/>
                </a:solidFill>
              </a:rPr>
              <a:t>WINTER VACATION PYTHON STUDY</a:t>
            </a:r>
          </a:p>
        </p:txBody>
      </p:sp>
      <p:cxnSp>
        <p:nvCxnSpPr>
          <p:cNvPr id="34" name="직선 연결선 33"/>
          <p:cNvCxnSpPr>
            <a:cxnSpLocks/>
          </p:cNvCxnSpPr>
          <p:nvPr/>
        </p:nvCxnSpPr>
        <p:spPr>
          <a:xfrm>
            <a:off x="2626659" y="1219202"/>
            <a:ext cx="7961762" cy="9523"/>
          </a:xfrm>
          <a:prstGeom prst="line">
            <a:avLst/>
          </a:prstGeom>
          <a:ln>
            <a:solidFill>
              <a:srgbClr val="7C97C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타원 2"/>
          <p:cNvSpPr/>
          <p:nvPr/>
        </p:nvSpPr>
        <p:spPr>
          <a:xfrm>
            <a:off x="10763250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10938078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11112906" y="533400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11287734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11462562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10760672" y="735807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/>
          <p:cNvSpPr/>
          <p:nvPr/>
        </p:nvSpPr>
        <p:spPr>
          <a:xfrm>
            <a:off x="10935500" y="735807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/>
          <p:cNvSpPr/>
          <p:nvPr/>
        </p:nvSpPr>
        <p:spPr>
          <a:xfrm>
            <a:off x="11110328" y="735807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/>
          <p:cNvSpPr/>
          <p:nvPr/>
        </p:nvSpPr>
        <p:spPr>
          <a:xfrm>
            <a:off x="11285156" y="735807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/>
          <p:cNvSpPr/>
          <p:nvPr/>
        </p:nvSpPr>
        <p:spPr>
          <a:xfrm>
            <a:off x="11459984" y="735807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/>
          <p:cNvSpPr/>
          <p:nvPr/>
        </p:nvSpPr>
        <p:spPr>
          <a:xfrm>
            <a:off x="10758094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/>
          <p:cNvSpPr/>
          <p:nvPr/>
        </p:nvSpPr>
        <p:spPr>
          <a:xfrm>
            <a:off x="10932922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/>
          <p:cNvSpPr/>
          <p:nvPr/>
        </p:nvSpPr>
        <p:spPr>
          <a:xfrm>
            <a:off x="11107750" y="938214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/>
          <p:cNvSpPr/>
          <p:nvPr/>
        </p:nvSpPr>
        <p:spPr>
          <a:xfrm>
            <a:off x="11282578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/>
          <p:cNvSpPr/>
          <p:nvPr/>
        </p:nvSpPr>
        <p:spPr>
          <a:xfrm>
            <a:off x="11457406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타원 48"/>
          <p:cNvSpPr/>
          <p:nvPr/>
        </p:nvSpPr>
        <p:spPr>
          <a:xfrm>
            <a:off x="10755516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타원 49"/>
          <p:cNvSpPr/>
          <p:nvPr/>
        </p:nvSpPr>
        <p:spPr>
          <a:xfrm>
            <a:off x="10930344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타원 50"/>
          <p:cNvSpPr/>
          <p:nvPr/>
        </p:nvSpPr>
        <p:spPr>
          <a:xfrm>
            <a:off x="11105172" y="1140621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타원 51"/>
          <p:cNvSpPr/>
          <p:nvPr/>
        </p:nvSpPr>
        <p:spPr>
          <a:xfrm>
            <a:off x="11280000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타원 52"/>
          <p:cNvSpPr/>
          <p:nvPr/>
        </p:nvSpPr>
        <p:spPr>
          <a:xfrm>
            <a:off x="11454828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D42347-FFC4-480E-B053-B76A05506630}"/>
              </a:ext>
            </a:extLst>
          </p:cNvPr>
          <p:cNvSpPr txBox="1"/>
          <p:nvPr/>
        </p:nvSpPr>
        <p:spPr>
          <a:xfrm>
            <a:off x="519793" y="1447243"/>
            <a:ext cx="11013616" cy="4860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200000"/>
              </a:lnSpc>
              <a:buAutoNum type="arabicPeriod"/>
            </a:pPr>
            <a:r>
              <a:rPr lang="ko-KR" altLang="en-US" sz="3200" b="1" dirty="0">
                <a:solidFill>
                  <a:srgbClr val="7C97C2"/>
                </a:solidFill>
              </a:rPr>
              <a:t>데이터 분석 소개</a:t>
            </a:r>
            <a:endParaRPr lang="en-US" altLang="ko-KR" sz="3200" b="1" dirty="0">
              <a:solidFill>
                <a:srgbClr val="7C97C2"/>
              </a:solidFill>
            </a:endParaRPr>
          </a:p>
          <a:p>
            <a:pPr marL="514350" indent="-514350">
              <a:lnSpc>
                <a:spcPct val="200000"/>
              </a:lnSpc>
              <a:buAutoNum type="arabicPeriod"/>
            </a:pPr>
            <a:r>
              <a:rPr lang="ko-KR" altLang="en-US" sz="3200" b="1" dirty="0">
                <a:solidFill>
                  <a:srgbClr val="7C97C2"/>
                </a:solidFill>
              </a:rPr>
              <a:t>멘토가 추천하는 강의</a:t>
            </a:r>
            <a:endParaRPr lang="en-US" altLang="ko-KR" sz="3200" b="1" dirty="0">
              <a:solidFill>
                <a:srgbClr val="7C97C2"/>
              </a:solidFill>
            </a:endParaRPr>
          </a:p>
          <a:p>
            <a:pPr marL="514350" indent="-514350">
              <a:lnSpc>
                <a:spcPct val="200000"/>
              </a:lnSpc>
              <a:buAutoNum type="arabicPeriod"/>
            </a:pPr>
            <a:r>
              <a:rPr lang="ko-KR" altLang="en-US" sz="3200" b="1" dirty="0" err="1">
                <a:solidFill>
                  <a:srgbClr val="7C97C2"/>
                </a:solidFill>
              </a:rPr>
              <a:t>다전공</a:t>
            </a:r>
            <a:r>
              <a:rPr lang="en-US" altLang="ko-KR" sz="3200" b="1" dirty="0">
                <a:solidFill>
                  <a:srgbClr val="7C97C2"/>
                </a:solidFill>
              </a:rPr>
              <a:t>, </a:t>
            </a:r>
            <a:r>
              <a:rPr lang="ko-KR" altLang="en-US" sz="3200" b="1" dirty="0">
                <a:solidFill>
                  <a:srgbClr val="7C97C2"/>
                </a:solidFill>
              </a:rPr>
              <a:t>부전공</a:t>
            </a:r>
            <a:r>
              <a:rPr lang="en-US" altLang="ko-KR" sz="3200" b="1" dirty="0">
                <a:solidFill>
                  <a:srgbClr val="7C97C2"/>
                </a:solidFill>
              </a:rPr>
              <a:t>, </a:t>
            </a:r>
            <a:r>
              <a:rPr lang="ko-KR" altLang="en-US" sz="3200" b="1" dirty="0">
                <a:solidFill>
                  <a:srgbClr val="7C97C2"/>
                </a:solidFill>
              </a:rPr>
              <a:t>심화전공</a:t>
            </a:r>
            <a:endParaRPr lang="en-US" altLang="ko-KR" sz="3200" b="1" dirty="0">
              <a:solidFill>
                <a:srgbClr val="7C97C2"/>
              </a:solidFill>
            </a:endParaRPr>
          </a:p>
          <a:p>
            <a:pPr marL="514350" indent="-514350">
              <a:lnSpc>
                <a:spcPct val="200000"/>
              </a:lnSpc>
              <a:buAutoNum type="arabicPeriod"/>
            </a:pPr>
            <a:r>
              <a:rPr lang="ko-KR" altLang="en-US" sz="3200" b="1" dirty="0">
                <a:solidFill>
                  <a:srgbClr val="7C97C2"/>
                </a:solidFill>
              </a:rPr>
              <a:t>대외 활동</a:t>
            </a:r>
            <a:r>
              <a:rPr lang="en-US" altLang="ko-KR" sz="3200" b="1" dirty="0">
                <a:solidFill>
                  <a:srgbClr val="7C97C2"/>
                </a:solidFill>
              </a:rPr>
              <a:t>(</a:t>
            </a:r>
            <a:r>
              <a:rPr lang="ko-KR" altLang="en-US" sz="3200" b="1" dirty="0">
                <a:solidFill>
                  <a:srgbClr val="7C97C2"/>
                </a:solidFill>
              </a:rPr>
              <a:t>자격증</a:t>
            </a:r>
            <a:r>
              <a:rPr lang="en-US" altLang="ko-KR" sz="3200" b="1" dirty="0">
                <a:solidFill>
                  <a:srgbClr val="7C97C2"/>
                </a:solidFill>
              </a:rPr>
              <a:t>, </a:t>
            </a:r>
            <a:r>
              <a:rPr lang="ko-KR" altLang="en-US" sz="3200" b="1" dirty="0">
                <a:solidFill>
                  <a:srgbClr val="7C97C2"/>
                </a:solidFill>
              </a:rPr>
              <a:t>동아리</a:t>
            </a:r>
            <a:r>
              <a:rPr lang="en-US" altLang="ko-KR" sz="3200" b="1" dirty="0">
                <a:solidFill>
                  <a:srgbClr val="7C97C2"/>
                </a:solidFill>
              </a:rPr>
              <a:t>, </a:t>
            </a:r>
            <a:r>
              <a:rPr lang="ko-KR" altLang="en-US" sz="3200" b="1" dirty="0">
                <a:solidFill>
                  <a:srgbClr val="7C97C2"/>
                </a:solidFill>
              </a:rPr>
              <a:t>공모전</a:t>
            </a:r>
            <a:r>
              <a:rPr lang="en-US" altLang="ko-KR" sz="3200" b="1" dirty="0">
                <a:solidFill>
                  <a:srgbClr val="7C97C2"/>
                </a:solidFill>
              </a:rPr>
              <a:t>)</a:t>
            </a:r>
          </a:p>
          <a:p>
            <a:pPr marL="514350" indent="-514350">
              <a:lnSpc>
                <a:spcPct val="200000"/>
              </a:lnSpc>
              <a:buAutoNum type="arabicPeriod"/>
            </a:pPr>
            <a:r>
              <a:rPr lang="en-US" altLang="ko-KR" sz="3200" b="1" dirty="0">
                <a:solidFill>
                  <a:srgbClr val="7C97C2"/>
                </a:solidFill>
              </a:rPr>
              <a:t>D&amp;A </a:t>
            </a:r>
            <a:r>
              <a:rPr lang="ko-KR" altLang="en-US" sz="3200" b="1" dirty="0">
                <a:solidFill>
                  <a:srgbClr val="7C97C2"/>
                </a:solidFill>
              </a:rPr>
              <a:t>학회 설명</a:t>
            </a:r>
            <a:endParaRPr lang="en-US" altLang="ko-KR" sz="3200" b="1" dirty="0">
              <a:solidFill>
                <a:srgbClr val="7C97C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77756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B6753770-2F8C-4EF2-84D4-3EA51738CDCB}"/>
              </a:ext>
            </a:extLst>
          </p:cNvPr>
          <p:cNvSpPr/>
          <p:nvPr/>
        </p:nvSpPr>
        <p:spPr>
          <a:xfrm>
            <a:off x="519793" y="284671"/>
            <a:ext cx="6915480" cy="10119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3200" b="1" i="1" dirty="0">
                <a:solidFill>
                  <a:srgbClr val="7C97C2"/>
                </a:solidFill>
              </a:rPr>
              <a:t>대외 활동</a:t>
            </a:r>
            <a:r>
              <a:rPr lang="en-US" altLang="ko-KR" sz="3200" b="1" i="1" dirty="0">
                <a:solidFill>
                  <a:srgbClr val="7C97C2"/>
                </a:solidFill>
              </a:rPr>
              <a:t>(</a:t>
            </a:r>
            <a:r>
              <a:rPr lang="ko-KR" altLang="en-US" sz="3200" b="1" i="1" dirty="0">
                <a:solidFill>
                  <a:srgbClr val="7C97C2"/>
                </a:solidFill>
              </a:rPr>
              <a:t>공모전</a:t>
            </a:r>
            <a:r>
              <a:rPr lang="en-US" altLang="ko-KR" sz="3200" b="1" i="1" dirty="0">
                <a:solidFill>
                  <a:srgbClr val="7C97C2"/>
                </a:solidFill>
              </a:rPr>
              <a:t>)</a:t>
            </a:r>
            <a:endParaRPr lang="en-US" altLang="ko-KR" sz="3200" b="1" i="1" kern="0" dirty="0">
              <a:ln w="12700">
                <a:noFill/>
              </a:ln>
              <a:solidFill>
                <a:srgbClr val="7C97C2"/>
              </a:solidFill>
            </a:endParaRPr>
          </a:p>
          <a:p>
            <a:pPr latinLnBrk="0">
              <a:lnSpc>
                <a:spcPct val="150000"/>
              </a:lnSpc>
              <a:defRPr/>
            </a:pPr>
            <a:r>
              <a:rPr lang="en-US" altLang="ko-KR" sz="900" kern="0" dirty="0">
                <a:solidFill>
                  <a:srgbClr val="7C97C2"/>
                </a:solidFill>
              </a:rPr>
              <a:t>WINTER VACATION PYTHON STUDY</a:t>
            </a:r>
          </a:p>
        </p:txBody>
      </p:sp>
      <p:cxnSp>
        <p:nvCxnSpPr>
          <p:cNvPr id="34" name="직선 연결선 33"/>
          <p:cNvCxnSpPr>
            <a:cxnSpLocks/>
          </p:cNvCxnSpPr>
          <p:nvPr/>
        </p:nvCxnSpPr>
        <p:spPr>
          <a:xfrm>
            <a:off x="2626659" y="1219202"/>
            <a:ext cx="7961762" cy="9523"/>
          </a:xfrm>
          <a:prstGeom prst="line">
            <a:avLst/>
          </a:prstGeom>
          <a:ln>
            <a:solidFill>
              <a:srgbClr val="7C97C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타원 2"/>
          <p:cNvSpPr/>
          <p:nvPr/>
        </p:nvSpPr>
        <p:spPr>
          <a:xfrm>
            <a:off x="10763250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10938078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11112906" y="533400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11287734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11462562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10760672" y="735807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/>
          <p:cNvSpPr/>
          <p:nvPr/>
        </p:nvSpPr>
        <p:spPr>
          <a:xfrm>
            <a:off x="10935500" y="735807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/>
          <p:cNvSpPr/>
          <p:nvPr/>
        </p:nvSpPr>
        <p:spPr>
          <a:xfrm>
            <a:off x="11110328" y="735807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/>
          <p:cNvSpPr/>
          <p:nvPr/>
        </p:nvSpPr>
        <p:spPr>
          <a:xfrm>
            <a:off x="11285156" y="735807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/>
          <p:cNvSpPr/>
          <p:nvPr/>
        </p:nvSpPr>
        <p:spPr>
          <a:xfrm>
            <a:off x="11459984" y="735807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/>
          <p:cNvSpPr/>
          <p:nvPr/>
        </p:nvSpPr>
        <p:spPr>
          <a:xfrm>
            <a:off x="10758094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/>
          <p:cNvSpPr/>
          <p:nvPr/>
        </p:nvSpPr>
        <p:spPr>
          <a:xfrm>
            <a:off x="10932922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/>
          <p:cNvSpPr/>
          <p:nvPr/>
        </p:nvSpPr>
        <p:spPr>
          <a:xfrm>
            <a:off x="11107750" y="938214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/>
          <p:cNvSpPr/>
          <p:nvPr/>
        </p:nvSpPr>
        <p:spPr>
          <a:xfrm>
            <a:off x="11282578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/>
          <p:cNvSpPr/>
          <p:nvPr/>
        </p:nvSpPr>
        <p:spPr>
          <a:xfrm>
            <a:off x="11457406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타원 48"/>
          <p:cNvSpPr/>
          <p:nvPr/>
        </p:nvSpPr>
        <p:spPr>
          <a:xfrm>
            <a:off x="10755516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타원 49"/>
          <p:cNvSpPr/>
          <p:nvPr/>
        </p:nvSpPr>
        <p:spPr>
          <a:xfrm>
            <a:off x="10930344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타원 50"/>
          <p:cNvSpPr/>
          <p:nvPr/>
        </p:nvSpPr>
        <p:spPr>
          <a:xfrm>
            <a:off x="11105172" y="1140621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타원 51"/>
          <p:cNvSpPr/>
          <p:nvPr/>
        </p:nvSpPr>
        <p:spPr>
          <a:xfrm>
            <a:off x="11280000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타원 52"/>
          <p:cNvSpPr/>
          <p:nvPr/>
        </p:nvSpPr>
        <p:spPr>
          <a:xfrm>
            <a:off x="11454828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AutoShape 4" descr="tobigs-text1314 (tobigsNLP) / 소개 - velog">
            <a:extLst>
              <a:ext uri="{FF2B5EF4-FFF2-40B4-BE49-F238E27FC236}">
                <a16:creationId xmlns:a16="http://schemas.microsoft.com/office/drawing/2014/main" id="{A15D762E-6770-4CFD-9991-C7A580C8B09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50B2D71-209E-40F1-94A2-49A6AAFC2598}"/>
              </a:ext>
            </a:extLst>
          </p:cNvPr>
          <p:cNvSpPr txBox="1"/>
          <p:nvPr/>
        </p:nvSpPr>
        <p:spPr>
          <a:xfrm>
            <a:off x="540886" y="3867797"/>
            <a:ext cx="5992903" cy="24334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i="0" dirty="0">
                <a:solidFill>
                  <a:srgbClr val="7C97C2"/>
                </a:solidFill>
                <a:effectLst/>
                <a:latin typeface="+mn-ea"/>
              </a:rPr>
              <a:t>Kaggle</a:t>
            </a:r>
          </a:p>
          <a:p>
            <a:pPr>
              <a:lnSpc>
                <a:spcPct val="150000"/>
              </a:lnSpc>
            </a:pPr>
            <a:r>
              <a:rPr lang="en-US" altLang="ko-KR" sz="2000" b="0" i="0" dirty="0">
                <a:solidFill>
                  <a:srgbClr val="4D5156"/>
                </a:solidFill>
                <a:effectLst/>
                <a:latin typeface="+mn-ea"/>
              </a:rPr>
              <a:t>2010</a:t>
            </a:r>
            <a:r>
              <a:rPr lang="ko-KR" altLang="en-US" sz="2000" b="0" i="0" dirty="0">
                <a:solidFill>
                  <a:srgbClr val="4D5156"/>
                </a:solidFill>
                <a:effectLst/>
                <a:latin typeface="+mn-ea"/>
              </a:rPr>
              <a:t>년 설립된 예측모델 및 분석 대회 플랫폼이다</a:t>
            </a:r>
            <a:r>
              <a:rPr lang="en-US" altLang="ko-KR" sz="2000" b="0" i="0" dirty="0">
                <a:solidFill>
                  <a:srgbClr val="4D5156"/>
                </a:solidFill>
                <a:effectLst/>
                <a:latin typeface="+mn-ea"/>
              </a:rPr>
              <a:t>. </a:t>
            </a:r>
            <a:r>
              <a:rPr lang="ko-KR" altLang="en-US" sz="2000" b="0" i="0" dirty="0">
                <a:solidFill>
                  <a:srgbClr val="4D5156"/>
                </a:solidFill>
                <a:effectLst/>
                <a:latin typeface="+mn-ea"/>
              </a:rPr>
              <a:t>기업 및 단체에서 데이터와 해결과제를 등록하면</a:t>
            </a:r>
            <a:r>
              <a:rPr lang="en-US" altLang="ko-KR" sz="2000" b="0" i="0" dirty="0">
                <a:solidFill>
                  <a:srgbClr val="4D5156"/>
                </a:solidFill>
                <a:effectLst/>
                <a:latin typeface="+mn-ea"/>
              </a:rPr>
              <a:t>, </a:t>
            </a:r>
            <a:r>
              <a:rPr lang="ko-KR" altLang="en-US" sz="2000" b="0" i="0" dirty="0">
                <a:solidFill>
                  <a:srgbClr val="4D5156"/>
                </a:solidFill>
                <a:effectLst/>
                <a:latin typeface="+mn-ea"/>
              </a:rPr>
              <a:t>이를 해결하는 모델을 개발하고 경쟁한다</a:t>
            </a:r>
            <a:r>
              <a:rPr lang="en-US" altLang="ko-KR" sz="2000" b="0" i="0" dirty="0">
                <a:solidFill>
                  <a:srgbClr val="4D5156"/>
                </a:solidFill>
                <a:effectLst/>
                <a:latin typeface="+mn-ea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4D5156"/>
                </a:solidFill>
                <a:latin typeface="+mn-ea"/>
              </a:rPr>
              <a:t>공식 홈페이지 </a:t>
            </a:r>
            <a:r>
              <a:rPr lang="en-US" altLang="ko-KR" sz="2000" dirty="0">
                <a:solidFill>
                  <a:srgbClr val="4D5156"/>
                </a:solidFill>
                <a:latin typeface="+mn-ea"/>
              </a:rPr>
              <a:t>: </a:t>
            </a:r>
            <a:r>
              <a:rPr lang="en-US" altLang="ko-KR" sz="2000" dirty="0">
                <a:latin typeface="+mn-ea"/>
                <a:hlinkClick r:id="rId2"/>
              </a:rPr>
              <a:t>https://www.kaggle.com/</a:t>
            </a:r>
            <a:endParaRPr lang="ko-KR" altLang="en-US" sz="2000" dirty="0">
              <a:latin typeface="+mn-ea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D42A7F23-D300-49F4-84F3-927433FC470A}"/>
              </a:ext>
            </a:extLst>
          </p:cNvPr>
          <p:cNvGrpSpPr/>
          <p:nvPr/>
        </p:nvGrpSpPr>
        <p:grpSpPr>
          <a:xfrm>
            <a:off x="8028152" y="1651314"/>
            <a:ext cx="2216483" cy="2216483"/>
            <a:chOff x="5686425" y="1494157"/>
            <a:chExt cx="3269462" cy="3269462"/>
          </a:xfrm>
        </p:grpSpPr>
        <p:pic>
          <p:nvPicPr>
            <p:cNvPr id="6" name="Picture 2" descr="데이콘] 제주 빅데이터 경진대회 | 공모전 대외활동-링커리어">
              <a:extLst>
                <a:ext uri="{FF2B5EF4-FFF2-40B4-BE49-F238E27FC236}">
                  <a16:creationId xmlns:a16="http://schemas.microsoft.com/office/drawing/2014/main" id="{966122E0-FB08-4464-AB39-21EED157302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01940" y="1865840"/>
              <a:ext cx="2438432" cy="24384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33B8D9CF-5C56-486E-BB3D-C1B2CC059F76}"/>
                </a:ext>
              </a:extLst>
            </p:cNvPr>
            <p:cNvSpPr/>
            <p:nvPr/>
          </p:nvSpPr>
          <p:spPr>
            <a:xfrm>
              <a:off x="5686425" y="1494157"/>
              <a:ext cx="3269462" cy="3269462"/>
            </a:xfrm>
            <a:prstGeom prst="ellipse">
              <a:avLst/>
            </a:prstGeom>
            <a:noFill/>
            <a:ln w="28575">
              <a:solidFill>
                <a:srgbClr val="5849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E9277490-907E-4361-8886-380337120E8D}"/>
              </a:ext>
            </a:extLst>
          </p:cNvPr>
          <p:cNvGrpSpPr/>
          <p:nvPr/>
        </p:nvGrpSpPr>
        <p:grpSpPr>
          <a:xfrm>
            <a:off x="2232754" y="1603619"/>
            <a:ext cx="2216483" cy="2216483"/>
            <a:chOff x="1856007" y="1745917"/>
            <a:chExt cx="2602712" cy="2602712"/>
          </a:xfrm>
        </p:grpSpPr>
        <p:pic>
          <p:nvPicPr>
            <p:cNvPr id="2050" name="Picture 2" descr="Kaggle] Bike Sharing Demand 자전거 수요 예측">
              <a:extLst>
                <a:ext uri="{FF2B5EF4-FFF2-40B4-BE49-F238E27FC236}">
                  <a16:creationId xmlns:a16="http://schemas.microsoft.com/office/drawing/2014/main" id="{7CE96B66-B930-4866-A270-D416F53CD6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43100" y="2490714"/>
              <a:ext cx="2505502" cy="11131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D4EC2168-3243-4835-89C1-6794148045E7}"/>
                </a:ext>
              </a:extLst>
            </p:cNvPr>
            <p:cNvSpPr/>
            <p:nvPr/>
          </p:nvSpPr>
          <p:spPr>
            <a:xfrm>
              <a:off x="1856007" y="1745917"/>
              <a:ext cx="2602712" cy="2602712"/>
            </a:xfrm>
            <a:prstGeom prst="ellipse">
              <a:avLst/>
            </a:prstGeom>
            <a:noFill/>
            <a:ln w="28575">
              <a:solidFill>
                <a:srgbClr val="20BE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9FE1F4DA-A585-422D-ABDC-238A3FDC5913}"/>
              </a:ext>
            </a:extLst>
          </p:cNvPr>
          <p:cNvSpPr txBox="1"/>
          <p:nvPr/>
        </p:nvSpPr>
        <p:spPr>
          <a:xfrm>
            <a:off x="6505103" y="3869910"/>
            <a:ext cx="5262581" cy="19718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 err="1">
                <a:solidFill>
                  <a:srgbClr val="7C97C2"/>
                </a:solidFill>
              </a:rPr>
              <a:t>데이콘</a:t>
            </a:r>
            <a:endParaRPr lang="en-US" altLang="ko-KR" sz="2400" b="1" dirty="0">
              <a:solidFill>
                <a:srgbClr val="7C97C2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3만 </a:t>
            </a:r>
            <a:r>
              <a:rPr lang="ko-KR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AI팀이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협업하는 인공지능 플랫폼으로 한국형 </a:t>
            </a:r>
            <a:r>
              <a:rPr lang="ko-KR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Kaggle이라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생각하면 된다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공식 홈페이지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</a:t>
            </a:r>
            <a:r>
              <a:rPr lang="en-US" altLang="ko-KR" sz="2000" dirty="0">
                <a:hlinkClick r:id="rId5"/>
              </a:rPr>
              <a:t>https://www.dacon.io/main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5715436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B6753770-2F8C-4EF2-84D4-3EA51738CDCB}"/>
              </a:ext>
            </a:extLst>
          </p:cNvPr>
          <p:cNvSpPr/>
          <p:nvPr/>
        </p:nvSpPr>
        <p:spPr>
          <a:xfrm>
            <a:off x="519793" y="284671"/>
            <a:ext cx="6915480" cy="10119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3200" b="1" i="1" dirty="0">
                <a:solidFill>
                  <a:srgbClr val="7C97C2"/>
                </a:solidFill>
              </a:rPr>
              <a:t>학회 커리큘럼</a:t>
            </a:r>
            <a:endParaRPr lang="en-US" altLang="ko-KR" sz="3200" b="1" i="1" kern="0" dirty="0">
              <a:ln w="12700">
                <a:noFill/>
              </a:ln>
              <a:solidFill>
                <a:srgbClr val="7C97C2"/>
              </a:solidFill>
            </a:endParaRPr>
          </a:p>
          <a:p>
            <a:pPr latinLnBrk="0">
              <a:lnSpc>
                <a:spcPct val="150000"/>
              </a:lnSpc>
              <a:defRPr/>
            </a:pPr>
            <a:r>
              <a:rPr lang="en-US" altLang="ko-KR" sz="900" kern="0" dirty="0">
                <a:solidFill>
                  <a:srgbClr val="7C97C2"/>
                </a:solidFill>
              </a:rPr>
              <a:t>WINTER VACATION PYTHON STUDY</a:t>
            </a:r>
          </a:p>
        </p:txBody>
      </p:sp>
      <p:cxnSp>
        <p:nvCxnSpPr>
          <p:cNvPr id="34" name="직선 연결선 33"/>
          <p:cNvCxnSpPr>
            <a:cxnSpLocks/>
          </p:cNvCxnSpPr>
          <p:nvPr/>
        </p:nvCxnSpPr>
        <p:spPr>
          <a:xfrm>
            <a:off x="2626659" y="1219202"/>
            <a:ext cx="7961762" cy="9523"/>
          </a:xfrm>
          <a:prstGeom prst="line">
            <a:avLst/>
          </a:prstGeom>
          <a:ln>
            <a:solidFill>
              <a:srgbClr val="7C97C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타원 2"/>
          <p:cNvSpPr/>
          <p:nvPr/>
        </p:nvSpPr>
        <p:spPr>
          <a:xfrm>
            <a:off x="10763250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10938078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11112906" y="533400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11287734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11462562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10760672" y="735807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/>
          <p:cNvSpPr/>
          <p:nvPr/>
        </p:nvSpPr>
        <p:spPr>
          <a:xfrm>
            <a:off x="10935500" y="735807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/>
          <p:cNvSpPr/>
          <p:nvPr/>
        </p:nvSpPr>
        <p:spPr>
          <a:xfrm>
            <a:off x="11110328" y="735807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/>
          <p:cNvSpPr/>
          <p:nvPr/>
        </p:nvSpPr>
        <p:spPr>
          <a:xfrm>
            <a:off x="11285156" y="735807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/>
          <p:cNvSpPr/>
          <p:nvPr/>
        </p:nvSpPr>
        <p:spPr>
          <a:xfrm>
            <a:off x="11459984" y="735807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/>
          <p:cNvSpPr/>
          <p:nvPr/>
        </p:nvSpPr>
        <p:spPr>
          <a:xfrm>
            <a:off x="10758094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/>
          <p:cNvSpPr/>
          <p:nvPr/>
        </p:nvSpPr>
        <p:spPr>
          <a:xfrm>
            <a:off x="10932922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/>
          <p:cNvSpPr/>
          <p:nvPr/>
        </p:nvSpPr>
        <p:spPr>
          <a:xfrm>
            <a:off x="11107750" y="938214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/>
          <p:cNvSpPr/>
          <p:nvPr/>
        </p:nvSpPr>
        <p:spPr>
          <a:xfrm>
            <a:off x="11282578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/>
          <p:cNvSpPr/>
          <p:nvPr/>
        </p:nvSpPr>
        <p:spPr>
          <a:xfrm>
            <a:off x="11457406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타원 48"/>
          <p:cNvSpPr/>
          <p:nvPr/>
        </p:nvSpPr>
        <p:spPr>
          <a:xfrm>
            <a:off x="10755516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타원 49"/>
          <p:cNvSpPr/>
          <p:nvPr/>
        </p:nvSpPr>
        <p:spPr>
          <a:xfrm>
            <a:off x="10930344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타원 50"/>
          <p:cNvSpPr/>
          <p:nvPr/>
        </p:nvSpPr>
        <p:spPr>
          <a:xfrm>
            <a:off x="11105172" y="1140621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타원 51"/>
          <p:cNvSpPr/>
          <p:nvPr/>
        </p:nvSpPr>
        <p:spPr>
          <a:xfrm>
            <a:off x="11280000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타원 52"/>
          <p:cNvSpPr/>
          <p:nvPr/>
        </p:nvSpPr>
        <p:spPr>
          <a:xfrm>
            <a:off x="11454828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AutoShape 4" descr="tobigs-text1314 (tobigsNLP) / 소개 - velog">
            <a:extLst>
              <a:ext uri="{FF2B5EF4-FFF2-40B4-BE49-F238E27FC236}">
                <a16:creationId xmlns:a16="http://schemas.microsoft.com/office/drawing/2014/main" id="{A15D762E-6770-4CFD-9991-C7A580C8B09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A7480625-623E-45CC-AA6B-B021AE28BE71}"/>
              </a:ext>
            </a:extLst>
          </p:cNvPr>
          <p:cNvSpPr/>
          <p:nvPr/>
        </p:nvSpPr>
        <p:spPr>
          <a:xfrm>
            <a:off x="506185" y="1477538"/>
            <a:ext cx="2041071" cy="202474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 dirty="0">
              <a:solidFill>
                <a:schemeClr val="tx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F2D2D8CA-9187-4CB0-BF56-54D138D01FFD}"/>
              </a:ext>
            </a:extLst>
          </p:cNvPr>
          <p:cNvSpPr/>
          <p:nvPr/>
        </p:nvSpPr>
        <p:spPr>
          <a:xfrm>
            <a:off x="3514484" y="1450643"/>
            <a:ext cx="2100943" cy="2084137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 dirty="0">
              <a:solidFill>
                <a:schemeClr val="tx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00C96797-C8A2-49DB-A175-A24C5F5EAA0B}"/>
              </a:ext>
            </a:extLst>
          </p:cNvPr>
          <p:cNvSpPr/>
          <p:nvPr/>
        </p:nvSpPr>
        <p:spPr>
          <a:xfrm>
            <a:off x="6558643" y="1477538"/>
            <a:ext cx="2041071" cy="202474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 dirty="0">
              <a:solidFill>
                <a:schemeClr val="tx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67C65F38-D9CA-45F8-B15D-FE12AD344F71}"/>
              </a:ext>
            </a:extLst>
          </p:cNvPr>
          <p:cNvSpPr/>
          <p:nvPr/>
        </p:nvSpPr>
        <p:spPr>
          <a:xfrm>
            <a:off x="9584872" y="1477538"/>
            <a:ext cx="2041071" cy="202474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b="1" dirty="0">
              <a:solidFill>
                <a:schemeClr val="tx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0" name="화살표: 오른쪽 29">
            <a:extLst>
              <a:ext uri="{FF2B5EF4-FFF2-40B4-BE49-F238E27FC236}">
                <a16:creationId xmlns:a16="http://schemas.microsoft.com/office/drawing/2014/main" id="{9663FF03-C0AE-4B3F-A209-C8D95FA5D100}"/>
              </a:ext>
            </a:extLst>
          </p:cNvPr>
          <p:cNvSpPr/>
          <p:nvPr/>
        </p:nvSpPr>
        <p:spPr>
          <a:xfrm>
            <a:off x="2721427" y="2200078"/>
            <a:ext cx="636816" cy="579664"/>
          </a:xfrm>
          <a:prstGeom prst="rightArrow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화살표: 오른쪽 30">
            <a:extLst>
              <a:ext uri="{FF2B5EF4-FFF2-40B4-BE49-F238E27FC236}">
                <a16:creationId xmlns:a16="http://schemas.microsoft.com/office/drawing/2014/main" id="{88F401B1-9A69-4744-85A1-C490E38D321B}"/>
              </a:ext>
            </a:extLst>
          </p:cNvPr>
          <p:cNvSpPr/>
          <p:nvPr/>
        </p:nvSpPr>
        <p:spPr>
          <a:xfrm>
            <a:off x="5747656" y="2200078"/>
            <a:ext cx="636816" cy="579664"/>
          </a:xfrm>
          <a:prstGeom prst="rightArrow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화살표: 오른쪽 31">
            <a:extLst>
              <a:ext uri="{FF2B5EF4-FFF2-40B4-BE49-F238E27FC236}">
                <a16:creationId xmlns:a16="http://schemas.microsoft.com/office/drawing/2014/main" id="{6207DE6E-F0E7-460D-9C93-03E00DF81375}"/>
              </a:ext>
            </a:extLst>
          </p:cNvPr>
          <p:cNvSpPr/>
          <p:nvPr/>
        </p:nvSpPr>
        <p:spPr>
          <a:xfrm>
            <a:off x="8773885" y="2200078"/>
            <a:ext cx="636816" cy="579664"/>
          </a:xfrm>
          <a:prstGeom prst="rightArrow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CA8BCEE-7062-48F6-81D0-79F494DAFAD3}"/>
              </a:ext>
            </a:extLst>
          </p:cNvPr>
          <p:cNvSpPr txBox="1"/>
          <p:nvPr/>
        </p:nvSpPr>
        <p:spPr>
          <a:xfrm>
            <a:off x="506185" y="3518557"/>
            <a:ext cx="2326662" cy="1475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75000"/>
              </a:lnSpc>
              <a:buFont typeface="Wingdings" panose="05000000000000000000" pitchFamily="2" charset="2"/>
              <a:buChar char="ü"/>
            </a:pP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haroni" panose="02010803020104030203" pitchFamily="2" charset="-79"/>
              </a:rPr>
              <a:t>프로그래밍 기초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Aharoni" panose="02010803020104030203" pitchFamily="2" charset="-79"/>
            </a:endParaRPr>
          </a:p>
          <a:p>
            <a:pPr marL="285750" indent="-285750">
              <a:lnSpc>
                <a:spcPct val="175000"/>
              </a:lnSpc>
              <a:buFont typeface="Wingdings" panose="05000000000000000000" pitchFamily="2" charset="2"/>
              <a:buChar char="ü"/>
            </a:pP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haroni" panose="02010803020104030203" pitchFamily="2" charset="-79"/>
              </a:rPr>
              <a:t>데이터 분석 기초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Aharoni" panose="02010803020104030203" pitchFamily="2" charset="-79"/>
            </a:endParaRPr>
          </a:p>
          <a:p>
            <a:pPr marL="285750" indent="-285750">
              <a:lnSpc>
                <a:spcPct val="175000"/>
              </a:lnSpc>
              <a:buFont typeface="Wingdings" panose="05000000000000000000" pitchFamily="2" charset="2"/>
              <a:buChar char="ü"/>
            </a:pP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haroni" panose="02010803020104030203" pitchFamily="2" charset="-79"/>
              </a:rPr>
              <a:t>데이터 시각화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10E909A-AF0C-443F-B35C-5EAC47D5C5EF}"/>
              </a:ext>
            </a:extLst>
          </p:cNvPr>
          <p:cNvSpPr txBox="1"/>
          <p:nvPr/>
        </p:nvSpPr>
        <p:spPr>
          <a:xfrm>
            <a:off x="3532414" y="3511560"/>
            <a:ext cx="2215242" cy="990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75000"/>
              </a:lnSpc>
              <a:buFont typeface="Wingdings" panose="05000000000000000000" pitchFamily="2" charset="2"/>
              <a:buChar char="ü"/>
            </a:pPr>
            <a:r>
              <a:rPr lang="ko-KR" altLang="en-US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haroni" panose="02010803020104030203" pitchFamily="2" charset="-79"/>
              </a:rPr>
              <a:t>머신러닝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haroni" panose="02010803020104030203" pitchFamily="2" charset="-79"/>
              </a:rPr>
              <a:t> 세미나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Aharoni" panose="02010803020104030203" pitchFamily="2" charset="-79"/>
            </a:endParaRPr>
          </a:p>
          <a:p>
            <a:pPr marL="285750" indent="-285750">
              <a:lnSpc>
                <a:spcPct val="175000"/>
              </a:lnSpc>
              <a:buFont typeface="Wingdings" panose="05000000000000000000" pitchFamily="2" charset="2"/>
              <a:buChar char="ü"/>
            </a:pPr>
            <a:r>
              <a:rPr lang="ko-KR" altLang="en-US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haroni" panose="02010803020104030203" pitchFamily="2" charset="-79"/>
              </a:rPr>
              <a:t>컴페티션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haroni" panose="02010803020104030203" pitchFamily="2" charset="-79"/>
              </a:rPr>
              <a:t> 참여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4593ED9-1B21-488E-B553-29F797A8CF44}"/>
              </a:ext>
            </a:extLst>
          </p:cNvPr>
          <p:cNvSpPr txBox="1"/>
          <p:nvPr/>
        </p:nvSpPr>
        <p:spPr>
          <a:xfrm>
            <a:off x="6558642" y="3506892"/>
            <a:ext cx="2326662" cy="1475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75000"/>
              </a:lnSpc>
              <a:buFont typeface="Wingdings" panose="05000000000000000000" pitchFamily="2" charset="2"/>
              <a:buChar char="ü"/>
            </a:pP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딥러닝 세미나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75000"/>
              </a:lnSpc>
              <a:buFont typeface="Wingdings" panose="05000000000000000000" pitchFamily="2" charset="2"/>
              <a:buChar char="ü"/>
            </a:pP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논문 스터디 진행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75000"/>
              </a:lnSpc>
              <a:buFont typeface="Wingdings" panose="05000000000000000000" pitchFamily="2" charset="2"/>
              <a:buChar char="ü"/>
            </a:pPr>
            <a:r>
              <a:rPr lang="ko-KR" altLang="en-US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컴페티션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참여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595BA6E-A504-4097-9030-4FE4A1435F47}"/>
              </a:ext>
            </a:extLst>
          </p:cNvPr>
          <p:cNvSpPr txBox="1"/>
          <p:nvPr/>
        </p:nvSpPr>
        <p:spPr>
          <a:xfrm>
            <a:off x="9352091" y="3532446"/>
            <a:ext cx="2472659" cy="5062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75000"/>
              </a:lnSpc>
              <a:buFont typeface="Wingdings" panose="05000000000000000000" pitchFamily="2" charset="2"/>
              <a:buChar char="ü"/>
            </a:pP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빅데이터 컨퍼런스</a:t>
            </a:r>
          </a:p>
        </p:txBody>
      </p: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971B81A1-A492-42EA-8767-C9ABB9590601}"/>
              </a:ext>
            </a:extLst>
          </p:cNvPr>
          <p:cNvCxnSpPr>
            <a:cxnSpLocks/>
          </p:cNvCxnSpPr>
          <p:nvPr/>
        </p:nvCxnSpPr>
        <p:spPr>
          <a:xfrm>
            <a:off x="614564" y="5171176"/>
            <a:ext cx="11011379" cy="0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40F7B873-A40B-46F0-BBE8-6BEF4F812BF1}"/>
              </a:ext>
            </a:extLst>
          </p:cNvPr>
          <p:cNvSpPr txBox="1"/>
          <p:nvPr/>
        </p:nvSpPr>
        <p:spPr>
          <a:xfrm>
            <a:off x="1122586" y="5296083"/>
            <a:ext cx="8082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2-1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EAD4A4A-7DB1-4B81-8BB0-482580B79C89}"/>
              </a:ext>
            </a:extLst>
          </p:cNvPr>
          <p:cNvSpPr txBox="1"/>
          <p:nvPr/>
        </p:nvSpPr>
        <p:spPr>
          <a:xfrm>
            <a:off x="4232854" y="5288060"/>
            <a:ext cx="8082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2-2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AE37CE33-40E3-448E-A0BE-3CE31C4D0953}"/>
              </a:ext>
            </a:extLst>
          </p:cNvPr>
          <p:cNvSpPr txBox="1"/>
          <p:nvPr/>
        </p:nvSpPr>
        <p:spPr>
          <a:xfrm>
            <a:off x="7317839" y="5296083"/>
            <a:ext cx="8082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3-1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5123F1FF-4D12-4C9B-AD88-224E7C3A89EE}"/>
              </a:ext>
            </a:extLst>
          </p:cNvPr>
          <p:cNvSpPr txBox="1"/>
          <p:nvPr/>
        </p:nvSpPr>
        <p:spPr>
          <a:xfrm>
            <a:off x="10351382" y="5284934"/>
            <a:ext cx="8082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3-2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6957464C-50FD-43A6-A78A-AD21B0E06EB6}"/>
              </a:ext>
            </a:extLst>
          </p:cNvPr>
          <p:cNvSpPr txBox="1"/>
          <p:nvPr/>
        </p:nvSpPr>
        <p:spPr>
          <a:xfrm>
            <a:off x="519794" y="6029756"/>
            <a:ext cx="11106150" cy="4001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haroni" panose="02010803020104030203" pitchFamily="2" charset="-79"/>
              </a:rPr>
              <a:t>목표 </a:t>
            </a: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haroni" panose="02010803020104030203" pitchFamily="2" charset="-79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haroni" panose="02010803020104030203" pitchFamily="2" charset="-79"/>
              </a:rPr>
              <a:t>데이터를 직접 수집</a:t>
            </a: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haroni" panose="02010803020104030203" pitchFamily="2" charset="-79"/>
              </a:rPr>
              <a:t>, 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haroni" panose="02010803020104030203" pitchFamily="2" charset="-79"/>
              </a:rPr>
              <a:t>가공</a:t>
            </a: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haroni" panose="02010803020104030203" pitchFamily="2" charset="-79"/>
              </a:rPr>
              <a:t>, 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haroni" panose="02010803020104030203" pitchFamily="2" charset="-79"/>
              </a:rPr>
              <a:t>분석하고 문제를 해결할 수 있는 능력을 함양하는 것</a:t>
            </a: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haroni" panose="02010803020104030203" pitchFamily="2" charset="-79"/>
              </a:rPr>
              <a:t>!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7F05E6-303C-41E7-88C6-5E7B99A102F2}"/>
              </a:ext>
            </a:extLst>
          </p:cNvPr>
          <p:cNvSpPr txBox="1"/>
          <p:nvPr/>
        </p:nvSpPr>
        <p:spPr>
          <a:xfrm>
            <a:off x="506185" y="2078740"/>
            <a:ext cx="20231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haroni" panose="02010803020104030203" pitchFamily="2" charset="-79"/>
              </a:rPr>
              <a:t>Basic</a:t>
            </a:r>
          </a:p>
          <a:p>
            <a:pPr algn="ctr"/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haroni" panose="02010803020104030203" pitchFamily="2" charset="-79"/>
              </a:rPr>
              <a:t>Session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F8F872A-7A43-4E2D-A0EA-E361F66B5758}"/>
              </a:ext>
            </a:extLst>
          </p:cNvPr>
          <p:cNvSpPr txBox="1"/>
          <p:nvPr/>
        </p:nvSpPr>
        <p:spPr>
          <a:xfrm>
            <a:off x="3532415" y="1933865"/>
            <a:ext cx="20673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haroni" panose="02010803020104030203" pitchFamily="2" charset="-79"/>
              </a:rPr>
              <a:t>Machine</a:t>
            </a:r>
          </a:p>
          <a:p>
            <a:pPr algn="ctr"/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haroni" panose="02010803020104030203" pitchFamily="2" charset="-79"/>
              </a:rPr>
              <a:t>Learning</a:t>
            </a:r>
          </a:p>
          <a:p>
            <a:pPr algn="ctr"/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haroni" panose="02010803020104030203" pitchFamily="2" charset="-79"/>
              </a:rPr>
              <a:t>Session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04BC9D71-40BD-43B6-856D-572809DC3089}"/>
              </a:ext>
            </a:extLst>
          </p:cNvPr>
          <p:cNvSpPr txBox="1"/>
          <p:nvPr/>
        </p:nvSpPr>
        <p:spPr>
          <a:xfrm>
            <a:off x="6584595" y="2102018"/>
            <a:ext cx="20231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haroni" panose="02010803020104030203" pitchFamily="2" charset="-79"/>
              </a:rPr>
              <a:t>Deep</a:t>
            </a:r>
          </a:p>
          <a:p>
            <a:pPr algn="ctr"/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haroni" panose="02010803020104030203" pitchFamily="2" charset="-79"/>
              </a:rPr>
              <a:t>Session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10460A0C-C230-4975-BE41-1F7DF91DBEB8}"/>
              </a:ext>
            </a:extLst>
          </p:cNvPr>
          <p:cNvSpPr txBox="1"/>
          <p:nvPr/>
        </p:nvSpPr>
        <p:spPr>
          <a:xfrm>
            <a:off x="9611765" y="2111165"/>
            <a:ext cx="20231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haroni" panose="02010803020104030203" pitchFamily="2" charset="-79"/>
              </a:rPr>
              <a:t>Conference</a:t>
            </a:r>
          </a:p>
          <a:p>
            <a:pPr algn="ctr"/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haroni" panose="02010803020104030203" pitchFamily="2" charset="-79"/>
              </a:rPr>
              <a:t>Session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7667254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B6753770-2F8C-4EF2-84D4-3EA51738CDCB}"/>
              </a:ext>
            </a:extLst>
          </p:cNvPr>
          <p:cNvSpPr/>
          <p:nvPr/>
        </p:nvSpPr>
        <p:spPr>
          <a:xfrm>
            <a:off x="519793" y="284671"/>
            <a:ext cx="6915480" cy="10119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3200" b="1" i="1" dirty="0">
                <a:solidFill>
                  <a:srgbClr val="7C97C2"/>
                </a:solidFill>
              </a:rPr>
              <a:t>학회 운영방식</a:t>
            </a:r>
            <a:endParaRPr lang="en-US" altLang="ko-KR" sz="3200" b="1" i="1" kern="0" dirty="0">
              <a:ln w="12700">
                <a:noFill/>
              </a:ln>
              <a:solidFill>
                <a:srgbClr val="7C97C2"/>
              </a:solidFill>
            </a:endParaRPr>
          </a:p>
          <a:p>
            <a:pPr latinLnBrk="0">
              <a:lnSpc>
                <a:spcPct val="150000"/>
              </a:lnSpc>
              <a:defRPr/>
            </a:pPr>
            <a:r>
              <a:rPr lang="en-US" altLang="ko-KR" sz="900" kern="0" dirty="0">
                <a:solidFill>
                  <a:srgbClr val="7C97C2"/>
                </a:solidFill>
              </a:rPr>
              <a:t>WINTER VACATION PYTHON STUDY</a:t>
            </a:r>
          </a:p>
        </p:txBody>
      </p:sp>
      <p:cxnSp>
        <p:nvCxnSpPr>
          <p:cNvPr id="34" name="직선 연결선 33"/>
          <p:cNvCxnSpPr>
            <a:cxnSpLocks/>
          </p:cNvCxnSpPr>
          <p:nvPr/>
        </p:nvCxnSpPr>
        <p:spPr>
          <a:xfrm>
            <a:off x="2626659" y="1219202"/>
            <a:ext cx="7961762" cy="9523"/>
          </a:xfrm>
          <a:prstGeom prst="line">
            <a:avLst/>
          </a:prstGeom>
          <a:ln>
            <a:solidFill>
              <a:srgbClr val="7C97C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타원 2"/>
          <p:cNvSpPr/>
          <p:nvPr/>
        </p:nvSpPr>
        <p:spPr>
          <a:xfrm>
            <a:off x="10763250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10938078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11112906" y="533400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11287734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11462562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10760672" y="735807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/>
          <p:cNvSpPr/>
          <p:nvPr/>
        </p:nvSpPr>
        <p:spPr>
          <a:xfrm>
            <a:off x="10935500" y="735807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/>
          <p:cNvSpPr/>
          <p:nvPr/>
        </p:nvSpPr>
        <p:spPr>
          <a:xfrm>
            <a:off x="11110328" y="735807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/>
          <p:cNvSpPr/>
          <p:nvPr/>
        </p:nvSpPr>
        <p:spPr>
          <a:xfrm>
            <a:off x="11285156" y="735807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/>
          <p:cNvSpPr/>
          <p:nvPr/>
        </p:nvSpPr>
        <p:spPr>
          <a:xfrm>
            <a:off x="11459984" y="735807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/>
          <p:cNvSpPr/>
          <p:nvPr/>
        </p:nvSpPr>
        <p:spPr>
          <a:xfrm>
            <a:off x="10758094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/>
          <p:cNvSpPr/>
          <p:nvPr/>
        </p:nvSpPr>
        <p:spPr>
          <a:xfrm>
            <a:off x="10932922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/>
          <p:cNvSpPr/>
          <p:nvPr/>
        </p:nvSpPr>
        <p:spPr>
          <a:xfrm>
            <a:off x="11107750" y="938214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/>
          <p:cNvSpPr/>
          <p:nvPr/>
        </p:nvSpPr>
        <p:spPr>
          <a:xfrm>
            <a:off x="11282578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/>
          <p:cNvSpPr/>
          <p:nvPr/>
        </p:nvSpPr>
        <p:spPr>
          <a:xfrm>
            <a:off x="11457406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타원 48"/>
          <p:cNvSpPr/>
          <p:nvPr/>
        </p:nvSpPr>
        <p:spPr>
          <a:xfrm>
            <a:off x="10755516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타원 49"/>
          <p:cNvSpPr/>
          <p:nvPr/>
        </p:nvSpPr>
        <p:spPr>
          <a:xfrm>
            <a:off x="10930344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타원 50"/>
          <p:cNvSpPr/>
          <p:nvPr/>
        </p:nvSpPr>
        <p:spPr>
          <a:xfrm>
            <a:off x="11105172" y="1140621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타원 51"/>
          <p:cNvSpPr/>
          <p:nvPr/>
        </p:nvSpPr>
        <p:spPr>
          <a:xfrm>
            <a:off x="11280000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타원 52"/>
          <p:cNvSpPr/>
          <p:nvPr/>
        </p:nvSpPr>
        <p:spPr>
          <a:xfrm>
            <a:off x="11454828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9AF145BF-1C85-4EB6-AA0C-2A37EB242FA8}"/>
              </a:ext>
            </a:extLst>
          </p:cNvPr>
          <p:cNvSpPr/>
          <p:nvPr/>
        </p:nvSpPr>
        <p:spPr>
          <a:xfrm>
            <a:off x="920104" y="1799790"/>
            <a:ext cx="2562297" cy="53145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주 </a:t>
            </a: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회 세미나</a:t>
            </a: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8897CA09-1957-4E57-8F4B-A07D0616848C}"/>
              </a:ext>
            </a:extLst>
          </p:cNvPr>
          <p:cNvSpPr/>
          <p:nvPr/>
        </p:nvSpPr>
        <p:spPr>
          <a:xfrm>
            <a:off x="920104" y="3970510"/>
            <a:ext cx="2562297" cy="53145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주 </a:t>
            </a: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회 조별 스터디</a:t>
            </a: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CE58F742-1186-4DE4-BC0B-F6D682604646}"/>
              </a:ext>
            </a:extLst>
          </p:cNvPr>
          <p:cNvSpPr/>
          <p:nvPr/>
        </p:nvSpPr>
        <p:spPr>
          <a:xfrm>
            <a:off x="4814851" y="2897549"/>
            <a:ext cx="2562297" cy="53145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개인 과제</a:t>
            </a: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3F5A1E35-9F86-458A-86EE-C1D4B49AAEEE}"/>
              </a:ext>
            </a:extLst>
          </p:cNvPr>
          <p:cNvSpPr/>
          <p:nvPr/>
        </p:nvSpPr>
        <p:spPr>
          <a:xfrm>
            <a:off x="4814851" y="5091882"/>
            <a:ext cx="2562297" cy="53145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팀별 협동 과제</a:t>
            </a:r>
          </a:p>
        </p:txBody>
      </p:sp>
      <p:cxnSp>
        <p:nvCxnSpPr>
          <p:cNvPr id="77" name="연결선: 꺾임 76">
            <a:extLst>
              <a:ext uri="{FF2B5EF4-FFF2-40B4-BE49-F238E27FC236}">
                <a16:creationId xmlns:a16="http://schemas.microsoft.com/office/drawing/2014/main" id="{242F5258-16AF-4175-A5A2-11850B9F8A38}"/>
              </a:ext>
            </a:extLst>
          </p:cNvPr>
          <p:cNvCxnSpPr>
            <a:stCxn id="73" idx="1"/>
            <a:endCxn id="74" idx="1"/>
          </p:cNvCxnSpPr>
          <p:nvPr/>
        </p:nvCxnSpPr>
        <p:spPr>
          <a:xfrm rot="10800000" flipV="1">
            <a:off x="920104" y="2065516"/>
            <a:ext cx="12700" cy="2170720"/>
          </a:xfrm>
          <a:prstGeom prst="bentConnector3">
            <a:avLst>
              <a:gd name="adj1" fmla="val 180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" name="연결선: 꺾임 77">
            <a:extLst>
              <a:ext uri="{FF2B5EF4-FFF2-40B4-BE49-F238E27FC236}">
                <a16:creationId xmlns:a16="http://schemas.microsoft.com/office/drawing/2014/main" id="{A9EFC255-25F5-4FC2-A33E-9FD287C380C9}"/>
              </a:ext>
            </a:extLst>
          </p:cNvPr>
          <p:cNvCxnSpPr>
            <a:stCxn id="74" idx="3"/>
            <a:endCxn id="75" idx="1"/>
          </p:cNvCxnSpPr>
          <p:nvPr/>
        </p:nvCxnSpPr>
        <p:spPr>
          <a:xfrm flipV="1">
            <a:off x="3482401" y="3163275"/>
            <a:ext cx="1332450" cy="1072961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연결선: 꺾임 78">
            <a:extLst>
              <a:ext uri="{FF2B5EF4-FFF2-40B4-BE49-F238E27FC236}">
                <a16:creationId xmlns:a16="http://schemas.microsoft.com/office/drawing/2014/main" id="{A9A0122A-1FE8-4E5A-8986-CF1DB8DCC5AA}"/>
              </a:ext>
            </a:extLst>
          </p:cNvPr>
          <p:cNvCxnSpPr>
            <a:stCxn id="74" idx="3"/>
            <a:endCxn id="76" idx="1"/>
          </p:cNvCxnSpPr>
          <p:nvPr/>
        </p:nvCxnSpPr>
        <p:spPr>
          <a:xfrm>
            <a:off x="3482401" y="4236236"/>
            <a:ext cx="1332450" cy="1121372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2BEC62E8-D206-4025-9DBB-3F6FDDB7FD2E}"/>
              </a:ext>
            </a:extLst>
          </p:cNvPr>
          <p:cNvSpPr/>
          <p:nvPr/>
        </p:nvSpPr>
        <p:spPr>
          <a:xfrm>
            <a:off x="8696897" y="2281812"/>
            <a:ext cx="2562297" cy="53145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분석 및 시각화 문제</a:t>
            </a: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52F276E4-74FC-4CFB-A3B2-D92B578124F5}"/>
              </a:ext>
            </a:extLst>
          </p:cNvPr>
          <p:cNvSpPr/>
          <p:nvPr/>
        </p:nvSpPr>
        <p:spPr>
          <a:xfrm>
            <a:off x="8709599" y="3423714"/>
            <a:ext cx="2562297" cy="53145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알고리즘 문제</a:t>
            </a:r>
          </a:p>
        </p:txBody>
      </p:sp>
      <p:cxnSp>
        <p:nvCxnSpPr>
          <p:cNvPr id="82" name="연결선: 꺾임 81">
            <a:extLst>
              <a:ext uri="{FF2B5EF4-FFF2-40B4-BE49-F238E27FC236}">
                <a16:creationId xmlns:a16="http://schemas.microsoft.com/office/drawing/2014/main" id="{629972F6-23C7-407C-A45F-6D1F4D94E547}"/>
              </a:ext>
            </a:extLst>
          </p:cNvPr>
          <p:cNvCxnSpPr>
            <a:cxnSpLocks/>
            <a:stCxn id="75" idx="3"/>
            <a:endCxn id="80" idx="1"/>
          </p:cNvCxnSpPr>
          <p:nvPr/>
        </p:nvCxnSpPr>
        <p:spPr>
          <a:xfrm flipV="1">
            <a:off x="7377148" y="2547538"/>
            <a:ext cx="1319749" cy="615737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" name="연결선: 꺾임 82">
            <a:extLst>
              <a:ext uri="{FF2B5EF4-FFF2-40B4-BE49-F238E27FC236}">
                <a16:creationId xmlns:a16="http://schemas.microsoft.com/office/drawing/2014/main" id="{107F971E-8DCC-4049-B5E2-2F3B7E4684ED}"/>
              </a:ext>
            </a:extLst>
          </p:cNvPr>
          <p:cNvCxnSpPr>
            <a:cxnSpLocks/>
            <a:stCxn id="75" idx="3"/>
            <a:endCxn id="81" idx="1"/>
          </p:cNvCxnSpPr>
          <p:nvPr/>
        </p:nvCxnSpPr>
        <p:spPr>
          <a:xfrm>
            <a:off x="7377148" y="3163275"/>
            <a:ext cx="1332451" cy="52616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139C9624-7B03-45D4-9E27-5AD31995A3B4}"/>
              </a:ext>
            </a:extLst>
          </p:cNvPr>
          <p:cNvSpPr/>
          <p:nvPr/>
        </p:nvSpPr>
        <p:spPr>
          <a:xfrm>
            <a:off x="8709599" y="4562550"/>
            <a:ext cx="2562297" cy="53145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논문 스터디 및 발표</a:t>
            </a: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EF17EF20-34E3-402F-B703-072FF179F9E2}"/>
              </a:ext>
            </a:extLst>
          </p:cNvPr>
          <p:cNvSpPr/>
          <p:nvPr/>
        </p:nvSpPr>
        <p:spPr>
          <a:xfrm>
            <a:off x="8696897" y="5701386"/>
            <a:ext cx="2562297" cy="53145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컴페티션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참여</a:t>
            </a:r>
          </a:p>
        </p:txBody>
      </p:sp>
      <p:cxnSp>
        <p:nvCxnSpPr>
          <p:cNvPr id="86" name="연결선: 꺾임 85">
            <a:extLst>
              <a:ext uri="{FF2B5EF4-FFF2-40B4-BE49-F238E27FC236}">
                <a16:creationId xmlns:a16="http://schemas.microsoft.com/office/drawing/2014/main" id="{7327F39A-3756-4560-B1CE-BC3C6C4D6CE0}"/>
              </a:ext>
            </a:extLst>
          </p:cNvPr>
          <p:cNvCxnSpPr>
            <a:cxnSpLocks/>
            <a:stCxn id="76" idx="3"/>
            <a:endCxn id="84" idx="1"/>
          </p:cNvCxnSpPr>
          <p:nvPr/>
        </p:nvCxnSpPr>
        <p:spPr>
          <a:xfrm flipV="1">
            <a:off x="7377148" y="4828276"/>
            <a:ext cx="1332451" cy="529332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연결선: 꺾임 86">
            <a:extLst>
              <a:ext uri="{FF2B5EF4-FFF2-40B4-BE49-F238E27FC236}">
                <a16:creationId xmlns:a16="http://schemas.microsoft.com/office/drawing/2014/main" id="{3971253D-E72F-40A1-95F6-0212D6533A99}"/>
              </a:ext>
            </a:extLst>
          </p:cNvPr>
          <p:cNvCxnSpPr>
            <a:cxnSpLocks/>
            <a:stCxn id="76" idx="3"/>
            <a:endCxn id="85" idx="1"/>
          </p:cNvCxnSpPr>
          <p:nvPr/>
        </p:nvCxnSpPr>
        <p:spPr>
          <a:xfrm>
            <a:off x="7377148" y="5357608"/>
            <a:ext cx="1319749" cy="609504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7309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F31B93A-58EF-4260-AC26-9272889111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672" t="12324" r="17489" b="4993"/>
          <a:stretch/>
        </p:blipFill>
        <p:spPr>
          <a:xfrm>
            <a:off x="7452117" y="1872278"/>
            <a:ext cx="2119785" cy="3344728"/>
          </a:xfrm>
          <a:prstGeom prst="rect">
            <a:avLst/>
          </a:prstGeom>
        </p:spPr>
      </p:pic>
      <p:sp>
        <p:nvSpPr>
          <p:cNvPr id="61" name="순서도: 데이터 60">
            <a:extLst>
              <a:ext uri="{FF2B5EF4-FFF2-40B4-BE49-F238E27FC236}">
                <a16:creationId xmlns:a16="http://schemas.microsoft.com/office/drawing/2014/main" id="{E2746D5A-FC3E-417C-BAE4-8872E1354E35}"/>
              </a:ext>
            </a:extLst>
          </p:cNvPr>
          <p:cNvSpPr/>
          <p:nvPr/>
        </p:nvSpPr>
        <p:spPr>
          <a:xfrm>
            <a:off x="9543332" y="6070009"/>
            <a:ext cx="2518415" cy="159560"/>
          </a:xfrm>
          <a:prstGeom prst="flowChartInputOutpu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순서도: 데이터 59">
            <a:extLst>
              <a:ext uri="{FF2B5EF4-FFF2-40B4-BE49-F238E27FC236}">
                <a16:creationId xmlns:a16="http://schemas.microsoft.com/office/drawing/2014/main" id="{0E21A654-CD70-405C-A1C4-A4428F4A3AB4}"/>
              </a:ext>
            </a:extLst>
          </p:cNvPr>
          <p:cNvSpPr/>
          <p:nvPr/>
        </p:nvSpPr>
        <p:spPr>
          <a:xfrm>
            <a:off x="7257276" y="5734316"/>
            <a:ext cx="2518415" cy="159560"/>
          </a:xfrm>
          <a:prstGeom prst="flowChartInputOutpu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순서도: 데이터 58">
            <a:extLst>
              <a:ext uri="{FF2B5EF4-FFF2-40B4-BE49-F238E27FC236}">
                <a16:creationId xmlns:a16="http://schemas.microsoft.com/office/drawing/2014/main" id="{14D1C7F6-38E7-4902-95AB-E8F3675BB611}"/>
              </a:ext>
            </a:extLst>
          </p:cNvPr>
          <p:cNvSpPr/>
          <p:nvPr/>
        </p:nvSpPr>
        <p:spPr>
          <a:xfrm>
            <a:off x="4871053" y="5757265"/>
            <a:ext cx="2518415" cy="159560"/>
          </a:xfrm>
          <a:prstGeom prst="flowChartInputOutpu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순서도: 데이터 57">
            <a:extLst>
              <a:ext uri="{FF2B5EF4-FFF2-40B4-BE49-F238E27FC236}">
                <a16:creationId xmlns:a16="http://schemas.microsoft.com/office/drawing/2014/main" id="{499E5605-5152-4E5B-ADC0-381BFED844F7}"/>
              </a:ext>
            </a:extLst>
          </p:cNvPr>
          <p:cNvSpPr/>
          <p:nvPr/>
        </p:nvSpPr>
        <p:spPr>
          <a:xfrm>
            <a:off x="2496682" y="5757265"/>
            <a:ext cx="2518415" cy="159560"/>
          </a:xfrm>
          <a:prstGeom prst="flowChartInputOutpu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순서도: 데이터 56">
            <a:extLst>
              <a:ext uri="{FF2B5EF4-FFF2-40B4-BE49-F238E27FC236}">
                <a16:creationId xmlns:a16="http://schemas.microsoft.com/office/drawing/2014/main" id="{E9A7F052-0F74-49E9-8C45-07E60173C532}"/>
              </a:ext>
            </a:extLst>
          </p:cNvPr>
          <p:cNvSpPr/>
          <p:nvPr/>
        </p:nvSpPr>
        <p:spPr>
          <a:xfrm>
            <a:off x="111999" y="5757265"/>
            <a:ext cx="2518415" cy="159560"/>
          </a:xfrm>
          <a:prstGeom prst="flowChartInputOutpu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6753770-2F8C-4EF2-84D4-3EA51738CDCB}"/>
              </a:ext>
            </a:extLst>
          </p:cNvPr>
          <p:cNvSpPr/>
          <p:nvPr/>
        </p:nvSpPr>
        <p:spPr>
          <a:xfrm>
            <a:off x="519793" y="284671"/>
            <a:ext cx="6915480" cy="10119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3200" b="1" i="1" dirty="0">
                <a:solidFill>
                  <a:srgbClr val="7C97C2"/>
                </a:solidFill>
              </a:rPr>
              <a:t>학회 주요활동</a:t>
            </a:r>
            <a:endParaRPr lang="en-US" altLang="ko-KR" sz="3200" b="1" i="1" kern="0" dirty="0">
              <a:ln w="12700">
                <a:noFill/>
              </a:ln>
              <a:solidFill>
                <a:srgbClr val="7C97C2"/>
              </a:solidFill>
            </a:endParaRPr>
          </a:p>
          <a:p>
            <a:pPr latinLnBrk="0">
              <a:lnSpc>
                <a:spcPct val="150000"/>
              </a:lnSpc>
              <a:defRPr/>
            </a:pPr>
            <a:r>
              <a:rPr lang="en-US" altLang="ko-KR" sz="900" kern="0" dirty="0">
                <a:solidFill>
                  <a:srgbClr val="7C97C2"/>
                </a:solidFill>
              </a:rPr>
              <a:t>WINTER VACATION PYTHON STUDY</a:t>
            </a:r>
          </a:p>
        </p:txBody>
      </p:sp>
      <p:sp>
        <p:nvSpPr>
          <p:cNvPr id="3" name="타원 2"/>
          <p:cNvSpPr/>
          <p:nvPr/>
        </p:nvSpPr>
        <p:spPr>
          <a:xfrm>
            <a:off x="10763250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10938078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11112906" y="533400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11287734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11462562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10760672" y="735807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/>
          <p:cNvSpPr/>
          <p:nvPr/>
        </p:nvSpPr>
        <p:spPr>
          <a:xfrm>
            <a:off x="10935500" y="735807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/>
          <p:cNvSpPr/>
          <p:nvPr/>
        </p:nvSpPr>
        <p:spPr>
          <a:xfrm>
            <a:off x="11110328" y="735807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/>
          <p:cNvSpPr/>
          <p:nvPr/>
        </p:nvSpPr>
        <p:spPr>
          <a:xfrm>
            <a:off x="11285156" y="735807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/>
          <p:cNvSpPr/>
          <p:nvPr/>
        </p:nvSpPr>
        <p:spPr>
          <a:xfrm>
            <a:off x="11459984" y="735807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/>
          <p:cNvSpPr/>
          <p:nvPr/>
        </p:nvSpPr>
        <p:spPr>
          <a:xfrm>
            <a:off x="10758094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/>
          <p:cNvSpPr/>
          <p:nvPr/>
        </p:nvSpPr>
        <p:spPr>
          <a:xfrm>
            <a:off x="10932922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/>
          <p:cNvSpPr/>
          <p:nvPr/>
        </p:nvSpPr>
        <p:spPr>
          <a:xfrm>
            <a:off x="11107750" y="938214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/>
          <p:cNvSpPr/>
          <p:nvPr/>
        </p:nvSpPr>
        <p:spPr>
          <a:xfrm>
            <a:off x="11282578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/>
          <p:cNvSpPr/>
          <p:nvPr/>
        </p:nvSpPr>
        <p:spPr>
          <a:xfrm>
            <a:off x="11457406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타원 48"/>
          <p:cNvSpPr/>
          <p:nvPr/>
        </p:nvSpPr>
        <p:spPr>
          <a:xfrm>
            <a:off x="10755516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타원 49"/>
          <p:cNvSpPr/>
          <p:nvPr/>
        </p:nvSpPr>
        <p:spPr>
          <a:xfrm>
            <a:off x="10930344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타원 50"/>
          <p:cNvSpPr/>
          <p:nvPr/>
        </p:nvSpPr>
        <p:spPr>
          <a:xfrm>
            <a:off x="11105172" y="1140621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타원 51"/>
          <p:cNvSpPr/>
          <p:nvPr/>
        </p:nvSpPr>
        <p:spPr>
          <a:xfrm>
            <a:off x="11280000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타원 52"/>
          <p:cNvSpPr/>
          <p:nvPr/>
        </p:nvSpPr>
        <p:spPr>
          <a:xfrm>
            <a:off x="11454828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 descr="천장, 실내, 사람, 사람들이(가) 표시된 사진&#10;&#10;자동 생성된 설명">
            <a:extLst>
              <a:ext uri="{FF2B5EF4-FFF2-40B4-BE49-F238E27FC236}">
                <a16:creationId xmlns:a16="http://schemas.microsoft.com/office/drawing/2014/main" id="{45DCE6FA-C232-49BC-AE48-08C1A07E93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965" y="1869650"/>
            <a:ext cx="2093288" cy="3347358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98A41F39-963D-416E-9276-F59D26E136FC}"/>
              </a:ext>
            </a:extLst>
          </p:cNvPr>
          <p:cNvSpPr txBox="1"/>
          <p:nvPr/>
        </p:nvSpPr>
        <p:spPr>
          <a:xfrm>
            <a:off x="9831654" y="5431037"/>
            <a:ext cx="2093288" cy="8120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빅데이터 </a:t>
            </a:r>
            <a:endParaRPr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ctr">
              <a:lnSpc>
                <a:spcPct val="120000"/>
              </a:lnSpc>
            </a:pP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컨퍼런스 개최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16A57CA-B047-43ED-A189-D9F0D111CBF4}"/>
              </a:ext>
            </a:extLst>
          </p:cNvPr>
          <p:cNvSpPr txBox="1"/>
          <p:nvPr/>
        </p:nvSpPr>
        <p:spPr>
          <a:xfrm>
            <a:off x="2709246" y="5472250"/>
            <a:ext cx="2093288" cy="425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세션 별 세미나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62C3CEE-6856-4E0B-B74E-50D6BEA855C9}"/>
              </a:ext>
            </a:extLst>
          </p:cNvPr>
          <p:cNvSpPr txBox="1"/>
          <p:nvPr/>
        </p:nvSpPr>
        <p:spPr>
          <a:xfrm>
            <a:off x="344965" y="5472250"/>
            <a:ext cx="2093288" cy="425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학회 설명회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5AA4AF3-B8BD-4AED-A94F-340D5282EF88}"/>
              </a:ext>
            </a:extLst>
          </p:cNvPr>
          <p:cNvSpPr txBox="1"/>
          <p:nvPr/>
        </p:nvSpPr>
        <p:spPr>
          <a:xfrm>
            <a:off x="7478614" y="5431037"/>
            <a:ext cx="2093288" cy="425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20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컴페티션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참가</a:t>
            </a:r>
            <a:endParaRPr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2" name="그림 31" descr="스크린샷, 컴퓨터이(가) 표시된 사진&#10;&#10;자동 생성된 설명">
            <a:extLst>
              <a:ext uri="{FF2B5EF4-FFF2-40B4-BE49-F238E27FC236}">
                <a16:creationId xmlns:a16="http://schemas.microsoft.com/office/drawing/2014/main" id="{579A6E02-B017-491C-9801-93AC1E4C6382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4333" y="1869650"/>
            <a:ext cx="2093288" cy="3347357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D0B218D4-2981-4409-85CF-A4323BE41588}"/>
              </a:ext>
            </a:extLst>
          </p:cNvPr>
          <p:cNvSpPr txBox="1"/>
          <p:nvPr/>
        </p:nvSpPr>
        <p:spPr>
          <a:xfrm>
            <a:off x="5114333" y="5472249"/>
            <a:ext cx="2093288" cy="425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조별 스터디</a:t>
            </a:r>
            <a:endParaRPr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id="{826D765A-F794-4C0E-9281-E4FA4F79BF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05749" y="1869651"/>
            <a:ext cx="2100282" cy="3347357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52EEF506-539C-4BC2-9B07-AE4D5DF351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31654" y="1869648"/>
            <a:ext cx="2093288" cy="3347357"/>
          </a:xfrm>
          <a:prstGeom prst="rect">
            <a:avLst/>
          </a:prstGeom>
        </p:spPr>
      </p:pic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447A5D09-621B-4AB8-96B4-A9C0EF517399}"/>
              </a:ext>
            </a:extLst>
          </p:cNvPr>
          <p:cNvCxnSpPr>
            <a:cxnSpLocks/>
          </p:cNvCxnSpPr>
          <p:nvPr/>
        </p:nvCxnSpPr>
        <p:spPr>
          <a:xfrm>
            <a:off x="2626659" y="1219202"/>
            <a:ext cx="7961762" cy="9523"/>
          </a:xfrm>
          <a:prstGeom prst="line">
            <a:avLst/>
          </a:prstGeom>
          <a:ln>
            <a:solidFill>
              <a:srgbClr val="7C97C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44608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B6753770-2F8C-4EF2-84D4-3EA51738CDCB}"/>
              </a:ext>
            </a:extLst>
          </p:cNvPr>
          <p:cNvSpPr/>
          <p:nvPr/>
        </p:nvSpPr>
        <p:spPr>
          <a:xfrm>
            <a:off x="519793" y="284671"/>
            <a:ext cx="6915480" cy="10119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3200" b="1" i="1" dirty="0">
                <a:solidFill>
                  <a:srgbClr val="7C97C2"/>
                </a:solidFill>
              </a:rPr>
              <a:t>학회 수상실적</a:t>
            </a:r>
            <a:endParaRPr lang="en-US" altLang="ko-KR" sz="3200" b="1" i="1" kern="0" dirty="0">
              <a:ln w="12700">
                <a:noFill/>
              </a:ln>
              <a:solidFill>
                <a:srgbClr val="7C97C2"/>
              </a:solidFill>
            </a:endParaRPr>
          </a:p>
          <a:p>
            <a:pPr latinLnBrk="0">
              <a:lnSpc>
                <a:spcPct val="150000"/>
              </a:lnSpc>
              <a:defRPr/>
            </a:pPr>
            <a:r>
              <a:rPr lang="en-US" altLang="ko-KR" sz="900" kern="0" dirty="0">
                <a:solidFill>
                  <a:srgbClr val="7C97C2"/>
                </a:solidFill>
              </a:rPr>
              <a:t>WINTER VACATION PYTHON STUDY</a:t>
            </a:r>
          </a:p>
        </p:txBody>
      </p:sp>
      <p:sp>
        <p:nvSpPr>
          <p:cNvPr id="3" name="타원 2"/>
          <p:cNvSpPr/>
          <p:nvPr/>
        </p:nvSpPr>
        <p:spPr>
          <a:xfrm>
            <a:off x="10763250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10938078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11112906" y="533400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11287734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11462562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10760672" y="735807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/>
          <p:cNvSpPr/>
          <p:nvPr/>
        </p:nvSpPr>
        <p:spPr>
          <a:xfrm>
            <a:off x="10935500" y="735807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/>
          <p:cNvSpPr/>
          <p:nvPr/>
        </p:nvSpPr>
        <p:spPr>
          <a:xfrm>
            <a:off x="11110328" y="735807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/>
          <p:cNvSpPr/>
          <p:nvPr/>
        </p:nvSpPr>
        <p:spPr>
          <a:xfrm>
            <a:off x="11285156" y="735807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/>
          <p:cNvSpPr/>
          <p:nvPr/>
        </p:nvSpPr>
        <p:spPr>
          <a:xfrm>
            <a:off x="11459984" y="735807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/>
          <p:cNvSpPr/>
          <p:nvPr/>
        </p:nvSpPr>
        <p:spPr>
          <a:xfrm>
            <a:off x="10758094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/>
          <p:cNvSpPr/>
          <p:nvPr/>
        </p:nvSpPr>
        <p:spPr>
          <a:xfrm>
            <a:off x="10932922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/>
          <p:cNvSpPr/>
          <p:nvPr/>
        </p:nvSpPr>
        <p:spPr>
          <a:xfrm>
            <a:off x="11107750" y="938214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/>
          <p:cNvSpPr/>
          <p:nvPr/>
        </p:nvSpPr>
        <p:spPr>
          <a:xfrm>
            <a:off x="11282578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/>
          <p:cNvSpPr/>
          <p:nvPr/>
        </p:nvSpPr>
        <p:spPr>
          <a:xfrm>
            <a:off x="11457406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타원 48"/>
          <p:cNvSpPr/>
          <p:nvPr/>
        </p:nvSpPr>
        <p:spPr>
          <a:xfrm>
            <a:off x="10755516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타원 49"/>
          <p:cNvSpPr/>
          <p:nvPr/>
        </p:nvSpPr>
        <p:spPr>
          <a:xfrm>
            <a:off x="10930344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타원 50"/>
          <p:cNvSpPr/>
          <p:nvPr/>
        </p:nvSpPr>
        <p:spPr>
          <a:xfrm>
            <a:off x="11105172" y="1140621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타원 51"/>
          <p:cNvSpPr/>
          <p:nvPr/>
        </p:nvSpPr>
        <p:spPr>
          <a:xfrm>
            <a:off x="11280000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타원 52"/>
          <p:cNvSpPr/>
          <p:nvPr/>
        </p:nvSpPr>
        <p:spPr>
          <a:xfrm>
            <a:off x="11454828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447A5D09-621B-4AB8-96B4-A9C0EF517399}"/>
              </a:ext>
            </a:extLst>
          </p:cNvPr>
          <p:cNvCxnSpPr>
            <a:cxnSpLocks/>
          </p:cNvCxnSpPr>
          <p:nvPr/>
        </p:nvCxnSpPr>
        <p:spPr>
          <a:xfrm>
            <a:off x="2626659" y="1219202"/>
            <a:ext cx="7961762" cy="9523"/>
          </a:xfrm>
          <a:prstGeom prst="line">
            <a:avLst/>
          </a:prstGeom>
          <a:ln>
            <a:solidFill>
              <a:srgbClr val="7C97C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C7393F84-EA20-4A69-8456-A1BBEAB2FB90}"/>
              </a:ext>
            </a:extLst>
          </p:cNvPr>
          <p:cNvSpPr txBox="1"/>
          <p:nvPr/>
        </p:nvSpPr>
        <p:spPr>
          <a:xfrm>
            <a:off x="951756" y="3683761"/>
            <a:ext cx="4813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2020 </a:t>
            </a:r>
            <a:r>
              <a:rPr lang="ko-KR" altLang="en-US" dirty="0"/>
              <a:t>제 </a:t>
            </a:r>
            <a:r>
              <a:rPr lang="en-US" altLang="ko-KR" dirty="0"/>
              <a:t>1</a:t>
            </a:r>
            <a:r>
              <a:rPr lang="ko-KR" altLang="en-US" dirty="0"/>
              <a:t>회 인공지능 응용경진대회 장려상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60F992C6-94CF-4479-A57C-D87299CC8120}"/>
              </a:ext>
            </a:extLst>
          </p:cNvPr>
          <p:cNvSpPr txBox="1"/>
          <p:nvPr/>
        </p:nvSpPr>
        <p:spPr>
          <a:xfrm>
            <a:off x="6269480" y="3675518"/>
            <a:ext cx="5025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2020 </a:t>
            </a:r>
            <a:r>
              <a:rPr lang="ko-KR" altLang="en-US" dirty="0"/>
              <a:t>상권분석 빅데이터 경진대회 우수상 </a:t>
            </a:r>
            <a:r>
              <a:rPr lang="en-US" altLang="ko-KR" dirty="0"/>
              <a:t>(2</a:t>
            </a:r>
            <a:r>
              <a:rPr lang="ko-KR" altLang="en-US" dirty="0"/>
              <a:t>위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A42639F-4D14-4745-91D8-1EEB1B94FB4A}"/>
              </a:ext>
            </a:extLst>
          </p:cNvPr>
          <p:cNvSpPr txBox="1"/>
          <p:nvPr/>
        </p:nvSpPr>
        <p:spPr>
          <a:xfrm>
            <a:off x="951755" y="6340031"/>
            <a:ext cx="5398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2020 </a:t>
            </a:r>
            <a:r>
              <a:rPr lang="ko-KR" altLang="en-US" dirty="0"/>
              <a:t>도서관 빅데이터 공모전 최우수상</a:t>
            </a:r>
            <a:r>
              <a:rPr lang="en-US" altLang="ko-KR" dirty="0"/>
              <a:t>(1</a:t>
            </a:r>
            <a:r>
              <a:rPr lang="ko-KR" altLang="en-US" dirty="0"/>
              <a:t>위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A16331E3-AFDE-4950-B2A2-78785FDA61E5}"/>
              </a:ext>
            </a:extLst>
          </p:cNvPr>
          <p:cNvSpPr txBox="1"/>
          <p:nvPr/>
        </p:nvSpPr>
        <p:spPr>
          <a:xfrm>
            <a:off x="6255052" y="6334519"/>
            <a:ext cx="5545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데이콘</a:t>
            </a:r>
            <a:r>
              <a:rPr lang="ko-KR" altLang="en-US" dirty="0"/>
              <a:t> 공공 데이터 활용 온도 추정 </a:t>
            </a:r>
            <a:r>
              <a:rPr lang="en-US" altLang="ko-KR" dirty="0"/>
              <a:t>AI </a:t>
            </a:r>
            <a:r>
              <a:rPr lang="ko-KR" altLang="en-US" dirty="0"/>
              <a:t>경진대회 </a:t>
            </a:r>
            <a:r>
              <a:rPr lang="en-US" altLang="ko-KR" dirty="0"/>
              <a:t>2</a:t>
            </a:r>
            <a:r>
              <a:rPr lang="ko-KR" altLang="en-US" dirty="0"/>
              <a:t>위</a:t>
            </a:r>
          </a:p>
        </p:txBody>
      </p:sp>
      <p:pic>
        <p:nvPicPr>
          <p:cNvPr id="67" name="그림 66">
            <a:extLst>
              <a:ext uri="{FF2B5EF4-FFF2-40B4-BE49-F238E27FC236}">
                <a16:creationId xmlns:a16="http://schemas.microsoft.com/office/drawing/2014/main" id="{13D9C8AC-6CC8-4D11-AD05-171D60E6B7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756" y="1440318"/>
            <a:ext cx="4516718" cy="2179867"/>
          </a:xfrm>
          <a:prstGeom prst="rect">
            <a:avLst/>
          </a:prstGeom>
        </p:spPr>
      </p:pic>
      <p:pic>
        <p:nvPicPr>
          <p:cNvPr id="68" name="Picture 4" descr="공모전">
            <a:extLst>
              <a:ext uri="{FF2B5EF4-FFF2-40B4-BE49-F238E27FC236}">
                <a16:creationId xmlns:a16="http://schemas.microsoft.com/office/drawing/2014/main" id="{9D3DBBF2-D587-4EAC-8FEE-E526908243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755" y="4100635"/>
            <a:ext cx="4516718" cy="2179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그림 68">
            <a:extLst>
              <a:ext uri="{FF2B5EF4-FFF2-40B4-BE49-F238E27FC236}">
                <a16:creationId xmlns:a16="http://schemas.microsoft.com/office/drawing/2014/main" id="{92F7C7FD-474F-47BE-A89C-A5B2D107A66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0688" b="26984"/>
          <a:stretch/>
        </p:blipFill>
        <p:spPr>
          <a:xfrm>
            <a:off x="6320386" y="1440319"/>
            <a:ext cx="4843076" cy="2179866"/>
          </a:xfrm>
          <a:prstGeom prst="rect">
            <a:avLst/>
          </a:prstGeom>
        </p:spPr>
      </p:pic>
      <p:pic>
        <p:nvPicPr>
          <p:cNvPr id="70" name="그림 69" descr="텍스트, 스크린샷, 사람, 실내이(가) 표시된 사진&#10;&#10;자동 생성된 설명">
            <a:extLst>
              <a:ext uri="{FF2B5EF4-FFF2-40B4-BE49-F238E27FC236}">
                <a16:creationId xmlns:a16="http://schemas.microsoft.com/office/drawing/2014/main" id="{817BAA03-BDB4-40A3-B0E8-D33B9821C7C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9481" y="4100183"/>
            <a:ext cx="4893982" cy="2171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8298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B6753770-2F8C-4EF2-84D4-3EA51738CDCB}"/>
              </a:ext>
            </a:extLst>
          </p:cNvPr>
          <p:cNvSpPr/>
          <p:nvPr/>
        </p:nvSpPr>
        <p:spPr>
          <a:xfrm>
            <a:off x="519793" y="284671"/>
            <a:ext cx="6915480" cy="10119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3200" b="1" i="1" dirty="0">
                <a:solidFill>
                  <a:srgbClr val="7C97C2"/>
                </a:solidFill>
              </a:rPr>
              <a:t>학회를 추천하는 이유</a:t>
            </a:r>
            <a:endParaRPr lang="en-US" altLang="ko-KR" sz="3200" b="1" i="1" kern="0" dirty="0">
              <a:ln w="12700">
                <a:noFill/>
              </a:ln>
              <a:solidFill>
                <a:srgbClr val="7C97C2"/>
              </a:solidFill>
            </a:endParaRPr>
          </a:p>
          <a:p>
            <a:pPr latinLnBrk="0">
              <a:lnSpc>
                <a:spcPct val="150000"/>
              </a:lnSpc>
              <a:defRPr/>
            </a:pPr>
            <a:r>
              <a:rPr lang="en-US" altLang="ko-KR" sz="900" kern="0" dirty="0">
                <a:solidFill>
                  <a:srgbClr val="7C97C2"/>
                </a:solidFill>
              </a:rPr>
              <a:t>WINTER VACATION PYTHON STUDY</a:t>
            </a:r>
          </a:p>
        </p:txBody>
      </p:sp>
      <p:cxnSp>
        <p:nvCxnSpPr>
          <p:cNvPr id="34" name="직선 연결선 33"/>
          <p:cNvCxnSpPr>
            <a:cxnSpLocks/>
          </p:cNvCxnSpPr>
          <p:nvPr/>
        </p:nvCxnSpPr>
        <p:spPr>
          <a:xfrm>
            <a:off x="2626659" y="1219202"/>
            <a:ext cx="7961762" cy="9523"/>
          </a:xfrm>
          <a:prstGeom prst="line">
            <a:avLst/>
          </a:prstGeom>
          <a:ln>
            <a:solidFill>
              <a:srgbClr val="7C97C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타원 2"/>
          <p:cNvSpPr/>
          <p:nvPr/>
        </p:nvSpPr>
        <p:spPr>
          <a:xfrm>
            <a:off x="10763250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10938078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11112906" y="533400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11287734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11462562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10760672" y="735807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/>
          <p:cNvSpPr/>
          <p:nvPr/>
        </p:nvSpPr>
        <p:spPr>
          <a:xfrm>
            <a:off x="10935500" y="735807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/>
          <p:cNvSpPr/>
          <p:nvPr/>
        </p:nvSpPr>
        <p:spPr>
          <a:xfrm>
            <a:off x="11110328" y="735807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/>
          <p:cNvSpPr/>
          <p:nvPr/>
        </p:nvSpPr>
        <p:spPr>
          <a:xfrm>
            <a:off x="11285156" y="735807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/>
          <p:cNvSpPr/>
          <p:nvPr/>
        </p:nvSpPr>
        <p:spPr>
          <a:xfrm>
            <a:off x="11459984" y="735807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/>
          <p:cNvSpPr/>
          <p:nvPr/>
        </p:nvSpPr>
        <p:spPr>
          <a:xfrm>
            <a:off x="10758094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/>
          <p:cNvSpPr/>
          <p:nvPr/>
        </p:nvSpPr>
        <p:spPr>
          <a:xfrm>
            <a:off x="10932922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/>
          <p:cNvSpPr/>
          <p:nvPr/>
        </p:nvSpPr>
        <p:spPr>
          <a:xfrm>
            <a:off x="11107750" y="938214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/>
          <p:cNvSpPr/>
          <p:nvPr/>
        </p:nvSpPr>
        <p:spPr>
          <a:xfrm>
            <a:off x="11282578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/>
          <p:cNvSpPr/>
          <p:nvPr/>
        </p:nvSpPr>
        <p:spPr>
          <a:xfrm>
            <a:off x="11457406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타원 48"/>
          <p:cNvSpPr/>
          <p:nvPr/>
        </p:nvSpPr>
        <p:spPr>
          <a:xfrm>
            <a:off x="10755516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타원 49"/>
          <p:cNvSpPr/>
          <p:nvPr/>
        </p:nvSpPr>
        <p:spPr>
          <a:xfrm>
            <a:off x="10930344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타원 50"/>
          <p:cNvSpPr/>
          <p:nvPr/>
        </p:nvSpPr>
        <p:spPr>
          <a:xfrm>
            <a:off x="11105172" y="1140621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타원 51"/>
          <p:cNvSpPr/>
          <p:nvPr/>
        </p:nvSpPr>
        <p:spPr>
          <a:xfrm>
            <a:off x="11280000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타원 52"/>
          <p:cNvSpPr/>
          <p:nvPr/>
        </p:nvSpPr>
        <p:spPr>
          <a:xfrm>
            <a:off x="11454828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B1C76B-9D81-4E09-AB15-62F3DB791FF0}"/>
              </a:ext>
            </a:extLst>
          </p:cNvPr>
          <p:cNvSpPr txBox="1"/>
          <p:nvPr/>
        </p:nvSpPr>
        <p:spPr>
          <a:xfrm>
            <a:off x="519793" y="1420441"/>
            <a:ext cx="11071412" cy="50069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400" b="1" dirty="0">
                <a:solidFill>
                  <a:srgbClr val="FF6565"/>
                </a:solidFill>
              </a:rPr>
              <a:t>전공 수업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을 따라가는 데 도움을 받을 수 있음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400" b="1" dirty="0">
                <a:solidFill>
                  <a:srgbClr val="FF6565"/>
                </a:solidFill>
              </a:rPr>
              <a:t>멘토</a:t>
            </a:r>
            <a:r>
              <a:rPr lang="en-US" altLang="ko-KR" sz="2400" b="1" dirty="0">
                <a:solidFill>
                  <a:srgbClr val="FF6565"/>
                </a:solidFill>
              </a:rPr>
              <a:t>/</a:t>
            </a:r>
            <a:r>
              <a:rPr lang="ko-KR" altLang="en-US" sz="2400" b="1" dirty="0">
                <a:solidFill>
                  <a:srgbClr val="FF6565"/>
                </a:solidFill>
              </a:rPr>
              <a:t>선배와의 연대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를 통해 학과 생활을 하는데 중요한 조언을 구할 수 있음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400" b="1" dirty="0">
                <a:solidFill>
                  <a:srgbClr val="FF6565"/>
                </a:solidFill>
              </a:rPr>
              <a:t>학과에 대한 소속감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을 얻을 수 있음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자주 쓰이는 플랫폼을 다뤄보고 많은 </a:t>
            </a:r>
            <a:r>
              <a:rPr lang="ko-KR" altLang="en-US" sz="2400" b="1" dirty="0">
                <a:solidFill>
                  <a:srgbClr val="FF6565"/>
                </a:solidFill>
              </a:rPr>
              <a:t>데이터 분석 경험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을 얻을 수 있음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서로의 </a:t>
            </a:r>
            <a:r>
              <a:rPr lang="ko-KR" altLang="en-US" sz="2400" b="1" dirty="0">
                <a:solidFill>
                  <a:srgbClr val="FF6565"/>
                </a:solidFill>
              </a:rPr>
              <a:t>분석 아이디어와 분석방법을 공유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해 상호 성장을 할 수 있음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조별 스터디를 통해 언제든 자유롭게 멘토에게 </a:t>
            </a:r>
            <a:r>
              <a:rPr lang="ko-KR" altLang="en-US" sz="2400" b="1" dirty="0">
                <a:solidFill>
                  <a:srgbClr val="FF6565"/>
                </a:solidFill>
              </a:rPr>
              <a:t>질의응답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할 수 있음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우리 전공이 무슨 공부를 하는지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2400" b="1" dirty="0">
                <a:solidFill>
                  <a:srgbClr val="FF6565"/>
                </a:solidFill>
              </a:rPr>
              <a:t>자신의 적성에 맞는지 미리 판단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할 수 있음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현장 업무를 하는 실무진과의 연결과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컨퍼런스 등을 통해 </a:t>
            </a:r>
            <a:r>
              <a:rPr lang="ko-KR" altLang="en-US" sz="2400" b="1" dirty="0">
                <a:solidFill>
                  <a:srgbClr val="FF6565"/>
                </a:solidFill>
              </a:rPr>
              <a:t>진로에 대한 방향성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을 잡을 수 있음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53542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B6753770-2F8C-4EF2-84D4-3EA51738CDCB}"/>
              </a:ext>
            </a:extLst>
          </p:cNvPr>
          <p:cNvSpPr/>
          <p:nvPr/>
        </p:nvSpPr>
        <p:spPr>
          <a:xfrm>
            <a:off x="519793" y="284671"/>
            <a:ext cx="6915480" cy="10119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3200" b="1" i="1" kern="0" dirty="0">
                <a:ln w="12700">
                  <a:noFill/>
                </a:ln>
                <a:solidFill>
                  <a:srgbClr val="7C97C2"/>
                </a:solidFill>
              </a:rPr>
              <a:t>수상자 발표</a:t>
            </a:r>
            <a:endParaRPr lang="en-US" altLang="ko-KR" sz="3200" b="1" i="1" kern="0" dirty="0">
              <a:ln w="12700">
                <a:noFill/>
              </a:ln>
              <a:solidFill>
                <a:srgbClr val="7C97C2"/>
              </a:solidFill>
            </a:endParaRPr>
          </a:p>
          <a:p>
            <a:pPr latinLnBrk="0">
              <a:lnSpc>
                <a:spcPct val="150000"/>
              </a:lnSpc>
              <a:defRPr/>
            </a:pPr>
            <a:r>
              <a:rPr lang="en-US" altLang="ko-KR" sz="900" kern="0" dirty="0">
                <a:solidFill>
                  <a:srgbClr val="7C97C2"/>
                </a:solidFill>
              </a:rPr>
              <a:t>WINTER VACATION PYTHON STUDY</a:t>
            </a:r>
          </a:p>
        </p:txBody>
      </p:sp>
      <p:cxnSp>
        <p:nvCxnSpPr>
          <p:cNvPr id="34" name="직선 연결선 33"/>
          <p:cNvCxnSpPr>
            <a:cxnSpLocks/>
          </p:cNvCxnSpPr>
          <p:nvPr/>
        </p:nvCxnSpPr>
        <p:spPr>
          <a:xfrm>
            <a:off x="2626659" y="1219202"/>
            <a:ext cx="7961762" cy="9523"/>
          </a:xfrm>
          <a:prstGeom prst="line">
            <a:avLst/>
          </a:prstGeom>
          <a:ln>
            <a:solidFill>
              <a:srgbClr val="7C97C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타원 2"/>
          <p:cNvSpPr/>
          <p:nvPr/>
        </p:nvSpPr>
        <p:spPr>
          <a:xfrm>
            <a:off x="10763250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10938078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11112906" y="533400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11287734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11462562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10760672" y="735807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/>
          <p:cNvSpPr/>
          <p:nvPr/>
        </p:nvSpPr>
        <p:spPr>
          <a:xfrm>
            <a:off x="10935500" y="735807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/>
          <p:cNvSpPr/>
          <p:nvPr/>
        </p:nvSpPr>
        <p:spPr>
          <a:xfrm>
            <a:off x="11110328" y="735807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/>
          <p:cNvSpPr/>
          <p:nvPr/>
        </p:nvSpPr>
        <p:spPr>
          <a:xfrm>
            <a:off x="11285156" y="735807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/>
          <p:cNvSpPr/>
          <p:nvPr/>
        </p:nvSpPr>
        <p:spPr>
          <a:xfrm>
            <a:off x="11459984" y="735807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/>
          <p:cNvSpPr/>
          <p:nvPr/>
        </p:nvSpPr>
        <p:spPr>
          <a:xfrm>
            <a:off x="10758094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/>
          <p:cNvSpPr/>
          <p:nvPr/>
        </p:nvSpPr>
        <p:spPr>
          <a:xfrm>
            <a:off x="10932922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/>
          <p:cNvSpPr/>
          <p:nvPr/>
        </p:nvSpPr>
        <p:spPr>
          <a:xfrm>
            <a:off x="11107750" y="938214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/>
          <p:cNvSpPr/>
          <p:nvPr/>
        </p:nvSpPr>
        <p:spPr>
          <a:xfrm>
            <a:off x="11282578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/>
          <p:cNvSpPr/>
          <p:nvPr/>
        </p:nvSpPr>
        <p:spPr>
          <a:xfrm>
            <a:off x="11457406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타원 48"/>
          <p:cNvSpPr/>
          <p:nvPr/>
        </p:nvSpPr>
        <p:spPr>
          <a:xfrm>
            <a:off x="10755516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타원 49"/>
          <p:cNvSpPr/>
          <p:nvPr/>
        </p:nvSpPr>
        <p:spPr>
          <a:xfrm>
            <a:off x="10930344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타원 50"/>
          <p:cNvSpPr/>
          <p:nvPr/>
        </p:nvSpPr>
        <p:spPr>
          <a:xfrm>
            <a:off x="11105172" y="1140621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타원 51"/>
          <p:cNvSpPr/>
          <p:nvPr/>
        </p:nvSpPr>
        <p:spPr>
          <a:xfrm>
            <a:off x="11280000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타원 52"/>
          <p:cNvSpPr/>
          <p:nvPr/>
        </p:nvSpPr>
        <p:spPr>
          <a:xfrm>
            <a:off x="11454828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AutoShape 4" descr="tobigs-text1314 (tobigsNLP) / 소개 - velog">
            <a:extLst>
              <a:ext uri="{FF2B5EF4-FFF2-40B4-BE49-F238E27FC236}">
                <a16:creationId xmlns:a16="http://schemas.microsoft.com/office/drawing/2014/main" id="{A15D762E-6770-4CFD-9991-C7A580C8B09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4D79149-17AF-473F-88B2-0506A910FD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4462" y="3040482"/>
            <a:ext cx="5598276" cy="3351983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647DF0A9-D3D9-4B13-9956-07363CBDC362}"/>
              </a:ext>
            </a:extLst>
          </p:cNvPr>
          <p:cNvSpPr txBox="1"/>
          <p:nvPr/>
        </p:nvSpPr>
        <p:spPr>
          <a:xfrm>
            <a:off x="519794" y="1607951"/>
            <a:ext cx="110213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200" b="1" dirty="0">
                <a:solidFill>
                  <a:srgbClr val="7C97C2"/>
                </a:solidFill>
              </a:rPr>
              <a:t>퀴즈 우수자</a:t>
            </a:r>
            <a:endParaRPr lang="en-US" altLang="ko-KR" sz="7200" b="1" dirty="0">
              <a:solidFill>
                <a:srgbClr val="7C97C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47970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B6753770-2F8C-4EF2-84D4-3EA51738CDCB}"/>
              </a:ext>
            </a:extLst>
          </p:cNvPr>
          <p:cNvSpPr/>
          <p:nvPr/>
        </p:nvSpPr>
        <p:spPr>
          <a:xfrm>
            <a:off x="519793" y="284671"/>
            <a:ext cx="6915480" cy="10119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3200" b="1" i="1" kern="0" dirty="0">
                <a:ln w="12700">
                  <a:noFill/>
                </a:ln>
                <a:solidFill>
                  <a:srgbClr val="7C97C2"/>
                </a:solidFill>
              </a:rPr>
              <a:t>수상자 발표</a:t>
            </a:r>
            <a:endParaRPr lang="en-US" altLang="ko-KR" sz="3200" b="1" i="1" kern="0" dirty="0">
              <a:ln w="12700">
                <a:noFill/>
              </a:ln>
              <a:solidFill>
                <a:srgbClr val="7C97C2"/>
              </a:solidFill>
            </a:endParaRPr>
          </a:p>
          <a:p>
            <a:pPr latinLnBrk="0">
              <a:lnSpc>
                <a:spcPct val="150000"/>
              </a:lnSpc>
              <a:defRPr/>
            </a:pPr>
            <a:r>
              <a:rPr lang="en-US" altLang="ko-KR" sz="900" kern="0" dirty="0">
                <a:solidFill>
                  <a:srgbClr val="7C97C2"/>
                </a:solidFill>
              </a:rPr>
              <a:t>WINTER VACATION PYTHON STUDY</a:t>
            </a:r>
          </a:p>
        </p:txBody>
      </p:sp>
      <p:cxnSp>
        <p:nvCxnSpPr>
          <p:cNvPr id="34" name="직선 연결선 33"/>
          <p:cNvCxnSpPr>
            <a:cxnSpLocks/>
          </p:cNvCxnSpPr>
          <p:nvPr/>
        </p:nvCxnSpPr>
        <p:spPr>
          <a:xfrm>
            <a:off x="2626659" y="1219202"/>
            <a:ext cx="7961762" cy="9523"/>
          </a:xfrm>
          <a:prstGeom prst="line">
            <a:avLst/>
          </a:prstGeom>
          <a:ln>
            <a:solidFill>
              <a:srgbClr val="7C97C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타원 2"/>
          <p:cNvSpPr/>
          <p:nvPr/>
        </p:nvSpPr>
        <p:spPr>
          <a:xfrm>
            <a:off x="10763250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10938078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11112906" y="533400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11287734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11462562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10760672" y="735807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/>
          <p:cNvSpPr/>
          <p:nvPr/>
        </p:nvSpPr>
        <p:spPr>
          <a:xfrm>
            <a:off x="10935500" y="735807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/>
          <p:cNvSpPr/>
          <p:nvPr/>
        </p:nvSpPr>
        <p:spPr>
          <a:xfrm>
            <a:off x="11110328" y="735807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/>
          <p:cNvSpPr/>
          <p:nvPr/>
        </p:nvSpPr>
        <p:spPr>
          <a:xfrm>
            <a:off x="11285156" y="735807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/>
          <p:cNvSpPr/>
          <p:nvPr/>
        </p:nvSpPr>
        <p:spPr>
          <a:xfrm>
            <a:off x="11459984" y="735807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/>
          <p:cNvSpPr/>
          <p:nvPr/>
        </p:nvSpPr>
        <p:spPr>
          <a:xfrm>
            <a:off x="10758094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/>
          <p:cNvSpPr/>
          <p:nvPr/>
        </p:nvSpPr>
        <p:spPr>
          <a:xfrm>
            <a:off x="10932922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/>
          <p:cNvSpPr/>
          <p:nvPr/>
        </p:nvSpPr>
        <p:spPr>
          <a:xfrm>
            <a:off x="11107750" y="938214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/>
          <p:cNvSpPr/>
          <p:nvPr/>
        </p:nvSpPr>
        <p:spPr>
          <a:xfrm>
            <a:off x="11282578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/>
          <p:cNvSpPr/>
          <p:nvPr/>
        </p:nvSpPr>
        <p:spPr>
          <a:xfrm>
            <a:off x="11457406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타원 48"/>
          <p:cNvSpPr/>
          <p:nvPr/>
        </p:nvSpPr>
        <p:spPr>
          <a:xfrm>
            <a:off x="10755516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타원 49"/>
          <p:cNvSpPr/>
          <p:nvPr/>
        </p:nvSpPr>
        <p:spPr>
          <a:xfrm>
            <a:off x="10930344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타원 50"/>
          <p:cNvSpPr/>
          <p:nvPr/>
        </p:nvSpPr>
        <p:spPr>
          <a:xfrm>
            <a:off x="11105172" y="1140621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타원 51"/>
          <p:cNvSpPr/>
          <p:nvPr/>
        </p:nvSpPr>
        <p:spPr>
          <a:xfrm>
            <a:off x="11280000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타원 52"/>
          <p:cNvSpPr/>
          <p:nvPr/>
        </p:nvSpPr>
        <p:spPr>
          <a:xfrm>
            <a:off x="11454828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AutoShape 4" descr="tobigs-text1314 (tobigsNLP) / 소개 - velog">
            <a:extLst>
              <a:ext uri="{FF2B5EF4-FFF2-40B4-BE49-F238E27FC236}">
                <a16:creationId xmlns:a16="http://schemas.microsoft.com/office/drawing/2014/main" id="{A15D762E-6770-4CFD-9991-C7A580C8B09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47DF0A9-D3D9-4B13-9956-07363CBDC362}"/>
              </a:ext>
            </a:extLst>
          </p:cNvPr>
          <p:cNvSpPr txBox="1"/>
          <p:nvPr/>
        </p:nvSpPr>
        <p:spPr>
          <a:xfrm>
            <a:off x="585325" y="2981235"/>
            <a:ext cx="110213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200" b="1" dirty="0">
                <a:solidFill>
                  <a:srgbClr val="7C97C2"/>
                </a:solidFill>
              </a:rPr>
              <a:t>과제 우수자</a:t>
            </a:r>
            <a:endParaRPr lang="en-US" altLang="ko-KR" sz="7200" b="1" dirty="0">
              <a:solidFill>
                <a:srgbClr val="7C97C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55597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B6753770-2F8C-4EF2-84D4-3EA51738CDCB}"/>
              </a:ext>
            </a:extLst>
          </p:cNvPr>
          <p:cNvSpPr/>
          <p:nvPr/>
        </p:nvSpPr>
        <p:spPr>
          <a:xfrm>
            <a:off x="519793" y="284671"/>
            <a:ext cx="6915480" cy="10119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3200" b="1" i="1" kern="0" dirty="0">
                <a:ln w="12700">
                  <a:noFill/>
                </a:ln>
                <a:solidFill>
                  <a:srgbClr val="7C97C2"/>
                </a:solidFill>
              </a:rPr>
              <a:t>수상자 발표</a:t>
            </a:r>
            <a:endParaRPr lang="en-US" altLang="ko-KR" sz="3200" b="1" i="1" kern="0" dirty="0">
              <a:ln w="12700">
                <a:noFill/>
              </a:ln>
              <a:solidFill>
                <a:srgbClr val="7C97C2"/>
              </a:solidFill>
            </a:endParaRPr>
          </a:p>
          <a:p>
            <a:pPr latinLnBrk="0">
              <a:lnSpc>
                <a:spcPct val="150000"/>
              </a:lnSpc>
              <a:defRPr/>
            </a:pPr>
            <a:r>
              <a:rPr lang="en-US" altLang="ko-KR" sz="900" kern="0" dirty="0">
                <a:solidFill>
                  <a:srgbClr val="7C97C2"/>
                </a:solidFill>
              </a:rPr>
              <a:t>WINTER VACATION PYTHON STUDY</a:t>
            </a:r>
          </a:p>
        </p:txBody>
      </p:sp>
      <p:cxnSp>
        <p:nvCxnSpPr>
          <p:cNvPr id="34" name="직선 연결선 33"/>
          <p:cNvCxnSpPr>
            <a:cxnSpLocks/>
          </p:cNvCxnSpPr>
          <p:nvPr/>
        </p:nvCxnSpPr>
        <p:spPr>
          <a:xfrm>
            <a:off x="2626659" y="1219202"/>
            <a:ext cx="7961762" cy="9523"/>
          </a:xfrm>
          <a:prstGeom prst="line">
            <a:avLst/>
          </a:prstGeom>
          <a:ln>
            <a:solidFill>
              <a:srgbClr val="7C97C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타원 2"/>
          <p:cNvSpPr/>
          <p:nvPr/>
        </p:nvSpPr>
        <p:spPr>
          <a:xfrm>
            <a:off x="10763250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10938078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11112906" y="533400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11287734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11462562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10760672" y="735807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/>
          <p:cNvSpPr/>
          <p:nvPr/>
        </p:nvSpPr>
        <p:spPr>
          <a:xfrm>
            <a:off x="10935500" y="735807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/>
          <p:cNvSpPr/>
          <p:nvPr/>
        </p:nvSpPr>
        <p:spPr>
          <a:xfrm>
            <a:off x="11110328" y="735807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/>
          <p:cNvSpPr/>
          <p:nvPr/>
        </p:nvSpPr>
        <p:spPr>
          <a:xfrm>
            <a:off x="11285156" y="735807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/>
          <p:cNvSpPr/>
          <p:nvPr/>
        </p:nvSpPr>
        <p:spPr>
          <a:xfrm>
            <a:off x="11459984" y="735807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/>
          <p:cNvSpPr/>
          <p:nvPr/>
        </p:nvSpPr>
        <p:spPr>
          <a:xfrm>
            <a:off x="10758094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/>
          <p:cNvSpPr/>
          <p:nvPr/>
        </p:nvSpPr>
        <p:spPr>
          <a:xfrm>
            <a:off x="10932922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/>
          <p:cNvSpPr/>
          <p:nvPr/>
        </p:nvSpPr>
        <p:spPr>
          <a:xfrm>
            <a:off x="11107750" y="938214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/>
          <p:cNvSpPr/>
          <p:nvPr/>
        </p:nvSpPr>
        <p:spPr>
          <a:xfrm>
            <a:off x="11282578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/>
          <p:cNvSpPr/>
          <p:nvPr/>
        </p:nvSpPr>
        <p:spPr>
          <a:xfrm>
            <a:off x="11457406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타원 48"/>
          <p:cNvSpPr/>
          <p:nvPr/>
        </p:nvSpPr>
        <p:spPr>
          <a:xfrm>
            <a:off x="10755516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타원 49"/>
          <p:cNvSpPr/>
          <p:nvPr/>
        </p:nvSpPr>
        <p:spPr>
          <a:xfrm>
            <a:off x="10930344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타원 50"/>
          <p:cNvSpPr/>
          <p:nvPr/>
        </p:nvSpPr>
        <p:spPr>
          <a:xfrm>
            <a:off x="11105172" y="1140621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타원 51"/>
          <p:cNvSpPr/>
          <p:nvPr/>
        </p:nvSpPr>
        <p:spPr>
          <a:xfrm>
            <a:off x="11280000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타원 52"/>
          <p:cNvSpPr/>
          <p:nvPr/>
        </p:nvSpPr>
        <p:spPr>
          <a:xfrm>
            <a:off x="11454828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AutoShape 4" descr="tobigs-text1314 (tobigsNLP) / 소개 - velog">
            <a:extLst>
              <a:ext uri="{FF2B5EF4-FFF2-40B4-BE49-F238E27FC236}">
                <a16:creationId xmlns:a16="http://schemas.microsoft.com/office/drawing/2014/main" id="{A15D762E-6770-4CFD-9991-C7A580C8B09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47DF0A9-D3D9-4B13-9956-07363CBDC362}"/>
              </a:ext>
            </a:extLst>
          </p:cNvPr>
          <p:cNvSpPr txBox="1"/>
          <p:nvPr/>
        </p:nvSpPr>
        <p:spPr>
          <a:xfrm>
            <a:off x="585325" y="2981235"/>
            <a:ext cx="110213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200" b="1" dirty="0" err="1">
                <a:solidFill>
                  <a:srgbClr val="7C97C2"/>
                </a:solidFill>
              </a:rPr>
              <a:t>성실상</a:t>
            </a:r>
            <a:endParaRPr lang="en-US" altLang="ko-KR" sz="7200" b="1" dirty="0">
              <a:solidFill>
                <a:srgbClr val="7C97C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95161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/>
        </p:nvSpPr>
        <p:spPr>
          <a:xfrm>
            <a:off x="2961589" y="386755"/>
            <a:ext cx="8486411" cy="3378280"/>
          </a:xfrm>
          <a:prstGeom prst="rect">
            <a:avLst/>
          </a:prstGeom>
          <a:pattFill prst="pct5">
            <a:fgClr>
              <a:srgbClr val="7C97C2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연결선 7"/>
          <p:cNvCxnSpPr>
            <a:cxnSpLocks/>
          </p:cNvCxnSpPr>
          <p:nvPr/>
        </p:nvCxnSpPr>
        <p:spPr>
          <a:xfrm flipV="1">
            <a:off x="4329953" y="3729319"/>
            <a:ext cx="7028400" cy="17859"/>
          </a:xfrm>
          <a:prstGeom prst="line">
            <a:avLst/>
          </a:prstGeom>
          <a:ln>
            <a:solidFill>
              <a:srgbClr val="7C97C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>
            <a:cxnSpLocks/>
          </p:cNvCxnSpPr>
          <p:nvPr/>
        </p:nvCxnSpPr>
        <p:spPr>
          <a:xfrm>
            <a:off x="2961589" y="386755"/>
            <a:ext cx="0" cy="2464021"/>
          </a:xfrm>
          <a:prstGeom prst="line">
            <a:avLst/>
          </a:prstGeom>
          <a:ln w="6350">
            <a:solidFill>
              <a:srgbClr val="7C97C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2793356" y="1434989"/>
            <a:ext cx="7471232" cy="2646878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lvl="0" latinLnBrk="0">
              <a:defRPr/>
            </a:pPr>
            <a:r>
              <a:rPr lang="en-US" altLang="ko-KR" sz="16600" b="1" kern="0" dirty="0">
                <a:ln w="12700">
                  <a:solidFill>
                    <a:srgbClr val="7C97C2"/>
                  </a:solidFill>
                </a:ln>
                <a:solidFill>
                  <a:srgbClr val="88A0C8"/>
                </a:solidFill>
              </a:rPr>
              <a:t>Q&amp;A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11078854" y="3729464"/>
            <a:ext cx="361746" cy="342326"/>
          </a:xfrm>
          <a:prstGeom prst="rect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A</a:t>
            </a:r>
            <a:r>
              <a:rPr lang="en-US" altLang="ko-KR" sz="900" dirty="0"/>
              <a:t>+</a:t>
            </a:r>
            <a:endParaRPr lang="ko-KR" altLang="en-US" sz="900" dirty="0"/>
          </a:p>
        </p:txBody>
      </p:sp>
      <p:cxnSp>
        <p:nvCxnSpPr>
          <p:cNvPr id="22" name="직선 연결선 21"/>
          <p:cNvCxnSpPr/>
          <p:nvPr/>
        </p:nvCxnSpPr>
        <p:spPr>
          <a:xfrm>
            <a:off x="0" y="386755"/>
            <a:ext cx="11448000" cy="0"/>
          </a:xfrm>
          <a:prstGeom prst="line">
            <a:avLst/>
          </a:prstGeom>
          <a:ln>
            <a:solidFill>
              <a:srgbClr val="7C97C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>
            <a:cxnSpLocks/>
          </p:cNvCxnSpPr>
          <p:nvPr/>
        </p:nvCxnSpPr>
        <p:spPr>
          <a:xfrm>
            <a:off x="11440600" y="4071794"/>
            <a:ext cx="0" cy="2796632"/>
          </a:xfrm>
          <a:prstGeom prst="line">
            <a:avLst/>
          </a:prstGeom>
          <a:ln w="6350">
            <a:solidFill>
              <a:srgbClr val="7C97C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88526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B6753770-2F8C-4EF2-84D4-3EA51738CDCB}"/>
              </a:ext>
            </a:extLst>
          </p:cNvPr>
          <p:cNvSpPr/>
          <p:nvPr/>
        </p:nvSpPr>
        <p:spPr>
          <a:xfrm>
            <a:off x="519793" y="284671"/>
            <a:ext cx="6915480" cy="10119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3200" b="1" i="1" dirty="0">
                <a:solidFill>
                  <a:srgbClr val="7C97C2"/>
                </a:solidFill>
              </a:rPr>
              <a:t>데이터 분석 소개</a:t>
            </a:r>
            <a:endParaRPr lang="en-US" altLang="ko-KR" sz="3200" b="1" i="1" kern="0" dirty="0">
              <a:ln w="12700">
                <a:noFill/>
              </a:ln>
              <a:solidFill>
                <a:srgbClr val="7C97C2"/>
              </a:solidFill>
            </a:endParaRPr>
          </a:p>
          <a:p>
            <a:pPr latinLnBrk="0">
              <a:lnSpc>
                <a:spcPct val="150000"/>
              </a:lnSpc>
              <a:defRPr/>
            </a:pPr>
            <a:r>
              <a:rPr lang="en-US" altLang="ko-KR" sz="900" kern="0" dirty="0">
                <a:solidFill>
                  <a:srgbClr val="7C97C2"/>
                </a:solidFill>
              </a:rPr>
              <a:t>WINTER VACATION PYTHON STUDY</a:t>
            </a:r>
          </a:p>
        </p:txBody>
      </p:sp>
      <p:cxnSp>
        <p:nvCxnSpPr>
          <p:cNvPr id="34" name="직선 연결선 33"/>
          <p:cNvCxnSpPr>
            <a:cxnSpLocks/>
          </p:cNvCxnSpPr>
          <p:nvPr/>
        </p:nvCxnSpPr>
        <p:spPr>
          <a:xfrm>
            <a:off x="2626659" y="1219202"/>
            <a:ext cx="7961762" cy="9523"/>
          </a:xfrm>
          <a:prstGeom prst="line">
            <a:avLst/>
          </a:prstGeom>
          <a:ln>
            <a:solidFill>
              <a:srgbClr val="7C97C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타원 2"/>
          <p:cNvSpPr/>
          <p:nvPr/>
        </p:nvSpPr>
        <p:spPr>
          <a:xfrm>
            <a:off x="10763250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10938078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11112906" y="533400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11287734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11462562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10760672" y="735807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/>
          <p:cNvSpPr/>
          <p:nvPr/>
        </p:nvSpPr>
        <p:spPr>
          <a:xfrm>
            <a:off x="10935500" y="735807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/>
          <p:cNvSpPr/>
          <p:nvPr/>
        </p:nvSpPr>
        <p:spPr>
          <a:xfrm>
            <a:off x="11110328" y="735807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/>
          <p:cNvSpPr/>
          <p:nvPr/>
        </p:nvSpPr>
        <p:spPr>
          <a:xfrm>
            <a:off x="11285156" y="735807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/>
          <p:cNvSpPr/>
          <p:nvPr/>
        </p:nvSpPr>
        <p:spPr>
          <a:xfrm>
            <a:off x="11459984" y="735807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/>
          <p:cNvSpPr/>
          <p:nvPr/>
        </p:nvSpPr>
        <p:spPr>
          <a:xfrm>
            <a:off x="10758094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/>
          <p:cNvSpPr/>
          <p:nvPr/>
        </p:nvSpPr>
        <p:spPr>
          <a:xfrm>
            <a:off x="10932922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/>
          <p:cNvSpPr/>
          <p:nvPr/>
        </p:nvSpPr>
        <p:spPr>
          <a:xfrm>
            <a:off x="11107750" y="938214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/>
          <p:cNvSpPr/>
          <p:nvPr/>
        </p:nvSpPr>
        <p:spPr>
          <a:xfrm>
            <a:off x="11282578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/>
          <p:cNvSpPr/>
          <p:nvPr/>
        </p:nvSpPr>
        <p:spPr>
          <a:xfrm>
            <a:off x="11457406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타원 48"/>
          <p:cNvSpPr/>
          <p:nvPr/>
        </p:nvSpPr>
        <p:spPr>
          <a:xfrm>
            <a:off x="10755516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타원 49"/>
          <p:cNvSpPr/>
          <p:nvPr/>
        </p:nvSpPr>
        <p:spPr>
          <a:xfrm>
            <a:off x="10930344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타원 50"/>
          <p:cNvSpPr/>
          <p:nvPr/>
        </p:nvSpPr>
        <p:spPr>
          <a:xfrm>
            <a:off x="11105172" y="1140621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타원 51"/>
          <p:cNvSpPr/>
          <p:nvPr/>
        </p:nvSpPr>
        <p:spPr>
          <a:xfrm>
            <a:off x="11280000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타원 52"/>
          <p:cNvSpPr/>
          <p:nvPr/>
        </p:nvSpPr>
        <p:spPr>
          <a:xfrm>
            <a:off x="11454828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4863A34A-A442-494B-9BD0-3A973E08E5FD}"/>
              </a:ext>
            </a:extLst>
          </p:cNvPr>
          <p:cNvGrpSpPr/>
          <p:nvPr/>
        </p:nvGrpSpPr>
        <p:grpSpPr>
          <a:xfrm>
            <a:off x="1140915" y="2449799"/>
            <a:ext cx="9700916" cy="1838325"/>
            <a:chOff x="1229428" y="2683752"/>
            <a:chExt cx="9700916" cy="1838325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4133CBF4-F168-495C-B900-75862F9DE17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29428" y="2683752"/>
              <a:ext cx="1200150" cy="1838325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BAFAEA78-AB6D-43F1-8B66-36A87D9629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1803"/>
            <a:stretch/>
          </p:blipFill>
          <p:spPr>
            <a:xfrm>
              <a:off x="2567972" y="2858284"/>
              <a:ext cx="6191810" cy="1238250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E7CFB718-F850-4113-B11A-5C890D4D67C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872944" y="2734459"/>
              <a:ext cx="2057400" cy="1362075"/>
            </a:xfrm>
            <a:prstGeom prst="rect">
              <a:avLst/>
            </a:prstGeom>
          </p:spPr>
        </p:pic>
      </p:grpSp>
      <p:sp>
        <p:nvSpPr>
          <p:cNvPr id="13" name="왼쪽 중괄호 12">
            <a:extLst>
              <a:ext uri="{FF2B5EF4-FFF2-40B4-BE49-F238E27FC236}">
                <a16:creationId xmlns:a16="http://schemas.microsoft.com/office/drawing/2014/main" id="{A48A9778-0D1E-4FBC-AF38-835B757F572D}"/>
              </a:ext>
            </a:extLst>
          </p:cNvPr>
          <p:cNvSpPr/>
          <p:nvPr/>
        </p:nvSpPr>
        <p:spPr>
          <a:xfrm rot="16200000">
            <a:off x="5516472" y="1492152"/>
            <a:ext cx="1209676" cy="5376709"/>
          </a:xfrm>
          <a:prstGeom prst="leftBrace">
            <a:avLst/>
          </a:prstGeom>
          <a:ln w="38100">
            <a:solidFill>
              <a:srgbClr val="FF656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8468C95-5667-4769-9050-62A1FB4FA0C9}"/>
              </a:ext>
            </a:extLst>
          </p:cNvPr>
          <p:cNvSpPr txBox="1"/>
          <p:nvPr/>
        </p:nvSpPr>
        <p:spPr>
          <a:xfrm>
            <a:off x="4932986" y="4677768"/>
            <a:ext cx="30187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C00000"/>
                </a:solidFill>
              </a:rPr>
              <a:t>Data Analyst</a:t>
            </a:r>
            <a:endParaRPr lang="ko-KR" altLang="en-US" sz="36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6797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직선 연결선 33"/>
          <p:cNvCxnSpPr>
            <a:cxnSpLocks/>
          </p:cNvCxnSpPr>
          <p:nvPr/>
        </p:nvCxnSpPr>
        <p:spPr>
          <a:xfrm>
            <a:off x="2626659" y="1219202"/>
            <a:ext cx="7961762" cy="9523"/>
          </a:xfrm>
          <a:prstGeom prst="line">
            <a:avLst/>
          </a:prstGeom>
          <a:ln>
            <a:solidFill>
              <a:srgbClr val="7C97C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타원 2"/>
          <p:cNvSpPr/>
          <p:nvPr/>
        </p:nvSpPr>
        <p:spPr>
          <a:xfrm>
            <a:off x="10763250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10938078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11112906" y="533400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11287734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11462562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10760672" y="735807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/>
          <p:cNvSpPr/>
          <p:nvPr/>
        </p:nvSpPr>
        <p:spPr>
          <a:xfrm>
            <a:off x="10935500" y="735807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/>
          <p:cNvSpPr/>
          <p:nvPr/>
        </p:nvSpPr>
        <p:spPr>
          <a:xfrm>
            <a:off x="11110328" y="735807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/>
          <p:cNvSpPr/>
          <p:nvPr/>
        </p:nvSpPr>
        <p:spPr>
          <a:xfrm>
            <a:off x="11285156" y="735807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/>
          <p:cNvSpPr/>
          <p:nvPr/>
        </p:nvSpPr>
        <p:spPr>
          <a:xfrm>
            <a:off x="11459984" y="735807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/>
          <p:cNvSpPr/>
          <p:nvPr/>
        </p:nvSpPr>
        <p:spPr>
          <a:xfrm>
            <a:off x="10758094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/>
          <p:cNvSpPr/>
          <p:nvPr/>
        </p:nvSpPr>
        <p:spPr>
          <a:xfrm>
            <a:off x="10932922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/>
          <p:cNvSpPr/>
          <p:nvPr/>
        </p:nvSpPr>
        <p:spPr>
          <a:xfrm>
            <a:off x="11107750" y="938214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/>
          <p:cNvSpPr/>
          <p:nvPr/>
        </p:nvSpPr>
        <p:spPr>
          <a:xfrm>
            <a:off x="11282578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/>
          <p:cNvSpPr/>
          <p:nvPr/>
        </p:nvSpPr>
        <p:spPr>
          <a:xfrm>
            <a:off x="11457406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타원 48"/>
          <p:cNvSpPr/>
          <p:nvPr/>
        </p:nvSpPr>
        <p:spPr>
          <a:xfrm>
            <a:off x="10755516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타원 49"/>
          <p:cNvSpPr/>
          <p:nvPr/>
        </p:nvSpPr>
        <p:spPr>
          <a:xfrm>
            <a:off x="10930344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타원 50"/>
          <p:cNvSpPr/>
          <p:nvPr/>
        </p:nvSpPr>
        <p:spPr>
          <a:xfrm>
            <a:off x="11105172" y="1140621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타원 51"/>
          <p:cNvSpPr/>
          <p:nvPr/>
        </p:nvSpPr>
        <p:spPr>
          <a:xfrm>
            <a:off x="11280000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타원 52"/>
          <p:cNvSpPr/>
          <p:nvPr/>
        </p:nvSpPr>
        <p:spPr>
          <a:xfrm>
            <a:off x="11454828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5F94F38-456C-4E58-ACBD-53AC156AE9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530" y="1545435"/>
            <a:ext cx="11053482" cy="480966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2D58ACE-A383-47A4-A283-261EB0DFEE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9660" y="6122193"/>
            <a:ext cx="3714750" cy="523875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B67F62B6-869A-46BC-8399-9540C0557CC2}"/>
              </a:ext>
            </a:extLst>
          </p:cNvPr>
          <p:cNvSpPr/>
          <p:nvPr/>
        </p:nvSpPr>
        <p:spPr>
          <a:xfrm>
            <a:off x="519793" y="284671"/>
            <a:ext cx="6915480" cy="10119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3200" b="1" i="1" dirty="0">
                <a:solidFill>
                  <a:srgbClr val="7C97C2"/>
                </a:solidFill>
              </a:rPr>
              <a:t>데이터 분석 소개</a:t>
            </a:r>
            <a:endParaRPr lang="en-US" altLang="ko-KR" sz="3200" b="1" i="1" kern="0" dirty="0">
              <a:ln w="12700">
                <a:noFill/>
              </a:ln>
              <a:solidFill>
                <a:srgbClr val="7C97C2"/>
              </a:solidFill>
            </a:endParaRPr>
          </a:p>
          <a:p>
            <a:pPr latinLnBrk="0">
              <a:lnSpc>
                <a:spcPct val="150000"/>
              </a:lnSpc>
              <a:defRPr/>
            </a:pPr>
            <a:r>
              <a:rPr lang="en-US" altLang="ko-KR" sz="900" kern="0" dirty="0">
                <a:solidFill>
                  <a:srgbClr val="7C97C2"/>
                </a:solidFill>
              </a:rPr>
              <a:t>WINTER VACATION PYTHON STUDY</a:t>
            </a:r>
          </a:p>
        </p:txBody>
      </p:sp>
    </p:spTree>
    <p:extLst>
      <p:ext uri="{BB962C8B-B14F-4D97-AF65-F5344CB8AC3E}">
        <p14:creationId xmlns:p14="http://schemas.microsoft.com/office/powerpoint/2010/main" val="20701194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직선 연결선 33"/>
          <p:cNvCxnSpPr>
            <a:cxnSpLocks/>
          </p:cNvCxnSpPr>
          <p:nvPr/>
        </p:nvCxnSpPr>
        <p:spPr>
          <a:xfrm>
            <a:off x="2626659" y="1219202"/>
            <a:ext cx="7961762" cy="9523"/>
          </a:xfrm>
          <a:prstGeom prst="line">
            <a:avLst/>
          </a:prstGeom>
          <a:ln>
            <a:solidFill>
              <a:srgbClr val="7C97C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타원 2"/>
          <p:cNvSpPr/>
          <p:nvPr/>
        </p:nvSpPr>
        <p:spPr>
          <a:xfrm>
            <a:off x="10763250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10938078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11112906" y="533400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11287734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11462562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10760672" y="735807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/>
          <p:cNvSpPr/>
          <p:nvPr/>
        </p:nvSpPr>
        <p:spPr>
          <a:xfrm>
            <a:off x="10935500" y="735807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/>
          <p:cNvSpPr/>
          <p:nvPr/>
        </p:nvSpPr>
        <p:spPr>
          <a:xfrm>
            <a:off x="11110328" y="735807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/>
          <p:cNvSpPr/>
          <p:nvPr/>
        </p:nvSpPr>
        <p:spPr>
          <a:xfrm>
            <a:off x="11285156" y="735807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/>
          <p:cNvSpPr/>
          <p:nvPr/>
        </p:nvSpPr>
        <p:spPr>
          <a:xfrm>
            <a:off x="11459984" y="735807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/>
          <p:cNvSpPr/>
          <p:nvPr/>
        </p:nvSpPr>
        <p:spPr>
          <a:xfrm>
            <a:off x="10758094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/>
          <p:cNvSpPr/>
          <p:nvPr/>
        </p:nvSpPr>
        <p:spPr>
          <a:xfrm>
            <a:off x="10932922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/>
          <p:cNvSpPr/>
          <p:nvPr/>
        </p:nvSpPr>
        <p:spPr>
          <a:xfrm>
            <a:off x="11107750" y="938214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/>
          <p:cNvSpPr/>
          <p:nvPr/>
        </p:nvSpPr>
        <p:spPr>
          <a:xfrm>
            <a:off x="11282578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/>
          <p:cNvSpPr/>
          <p:nvPr/>
        </p:nvSpPr>
        <p:spPr>
          <a:xfrm>
            <a:off x="11457406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타원 48"/>
          <p:cNvSpPr/>
          <p:nvPr/>
        </p:nvSpPr>
        <p:spPr>
          <a:xfrm>
            <a:off x="10755516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타원 49"/>
          <p:cNvSpPr/>
          <p:nvPr/>
        </p:nvSpPr>
        <p:spPr>
          <a:xfrm>
            <a:off x="10930344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타원 50"/>
          <p:cNvSpPr/>
          <p:nvPr/>
        </p:nvSpPr>
        <p:spPr>
          <a:xfrm>
            <a:off x="11105172" y="1140621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타원 51"/>
          <p:cNvSpPr/>
          <p:nvPr/>
        </p:nvSpPr>
        <p:spPr>
          <a:xfrm>
            <a:off x="11280000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타원 52"/>
          <p:cNvSpPr/>
          <p:nvPr/>
        </p:nvSpPr>
        <p:spPr>
          <a:xfrm>
            <a:off x="11454828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1F5F7CB-FEA7-409D-ADD3-C2190BAB14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6"/>
          <a:stretch/>
        </p:blipFill>
        <p:spPr>
          <a:xfrm>
            <a:off x="313765" y="1422633"/>
            <a:ext cx="11564469" cy="5150696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64E85CB9-386C-4DF8-A7CE-C987D9D7B4C1}"/>
              </a:ext>
            </a:extLst>
          </p:cNvPr>
          <p:cNvSpPr/>
          <p:nvPr/>
        </p:nvSpPr>
        <p:spPr>
          <a:xfrm>
            <a:off x="519793" y="284671"/>
            <a:ext cx="6915480" cy="10119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3200" b="1" i="1" dirty="0">
                <a:solidFill>
                  <a:srgbClr val="7C97C2"/>
                </a:solidFill>
              </a:rPr>
              <a:t>데이터 분석 소개</a:t>
            </a:r>
            <a:endParaRPr lang="en-US" altLang="ko-KR" sz="3200" b="1" i="1" kern="0" dirty="0">
              <a:ln w="12700">
                <a:noFill/>
              </a:ln>
              <a:solidFill>
                <a:srgbClr val="7C97C2"/>
              </a:solidFill>
            </a:endParaRPr>
          </a:p>
          <a:p>
            <a:pPr latinLnBrk="0">
              <a:lnSpc>
                <a:spcPct val="150000"/>
              </a:lnSpc>
              <a:defRPr/>
            </a:pPr>
            <a:r>
              <a:rPr lang="en-US" altLang="ko-KR" sz="900" kern="0" dirty="0">
                <a:solidFill>
                  <a:srgbClr val="7C97C2"/>
                </a:solidFill>
              </a:rPr>
              <a:t>WINTER VACATION PYTHON STUDY</a:t>
            </a:r>
          </a:p>
        </p:txBody>
      </p:sp>
    </p:spTree>
    <p:extLst>
      <p:ext uri="{BB962C8B-B14F-4D97-AF65-F5344CB8AC3E}">
        <p14:creationId xmlns:p14="http://schemas.microsoft.com/office/powerpoint/2010/main" val="15911522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직선 연결선 33"/>
          <p:cNvCxnSpPr>
            <a:cxnSpLocks/>
          </p:cNvCxnSpPr>
          <p:nvPr/>
        </p:nvCxnSpPr>
        <p:spPr>
          <a:xfrm>
            <a:off x="2626659" y="1219202"/>
            <a:ext cx="7961762" cy="9523"/>
          </a:xfrm>
          <a:prstGeom prst="line">
            <a:avLst/>
          </a:prstGeom>
          <a:ln>
            <a:solidFill>
              <a:srgbClr val="7C97C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타원 2"/>
          <p:cNvSpPr/>
          <p:nvPr/>
        </p:nvSpPr>
        <p:spPr>
          <a:xfrm>
            <a:off x="10763250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10938078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11112906" y="533400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11287734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11462562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10760672" y="735807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/>
          <p:cNvSpPr/>
          <p:nvPr/>
        </p:nvSpPr>
        <p:spPr>
          <a:xfrm>
            <a:off x="10935500" y="735807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/>
          <p:cNvSpPr/>
          <p:nvPr/>
        </p:nvSpPr>
        <p:spPr>
          <a:xfrm>
            <a:off x="11110328" y="735807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/>
          <p:cNvSpPr/>
          <p:nvPr/>
        </p:nvSpPr>
        <p:spPr>
          <a:xfrm>
            <a:off x="11285156" y="735807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/>
          <p:cNvSpPr/>
          <p:nvPr/>
        </p:nvSpPr>
        <p:spPr>
          <a:xfrm>
            <a:off x="11459984" y="735807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/>
          <p:cNvSpPr/>
          <p:nvPr/>
        </p:nvSpPr>
        <p:spPr>
          <a:xfrm>
            <a:off x="10758094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/>
          <p:cNvSpPr/>
          <p:nvPr/>
        </p:nvSpPr>
        <p:spPr>
          <a:xfrm>
            <a:off x="10932922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/>
          <p:cNvSpPr/>
          <p:nvPr/>
        </p:nvSpPr>
        <p:spPr>
          <a:xfrm>
            <a:off x="11107750" y="938214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/>
          <p:cNvSpPr/>
          <p:nvPr/>
        </p:nvSpPr>
        <p:spPr>
          <a:xfrm>
            <a:off x="11282578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/>
          <p:cNvSpPr/>
          <p:nvPr/>
        </p:nvSpPr>
        <p:spPr>
          <a:xfrm>
            <a:off x="11457406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타원 48"/>
          <p:cNvSpPr/>
          <p:nvPr/>
        </p:nvSpPr>
        <p:spPr>
          <a:xfrm>
            <a:off x="10755516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타원 49"/>
          <p:cNvSpPr/>
          <p:nvPr/>
        </p:nvSpPr>
        <p:spPr>
          <a:xfrm>
            <a:off x="10930344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타원 50"/>
          <p:cNvSpPr/>
          <p:nvPr/>
        </p:nvSpPr>
        <p:spPr>
          <a:xfrm>
            <a:off x="11105172" y="1140621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타원 51"/>
          <p:cNvSpPr/>
          <p:nvPr/>
        </p:nvSpPr>
        <p:spPr>
          <a:xfrm>
            <a:off x="11280000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타원 52"/>
          <p:cNvSpPr/>
          <p:nvPr/>
        </p:nvSpPr>
        <p:spPr>
          <a:xfrm>
            <a:off x="11454828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60D85CB-6ED9-4B53-8451-5567FAF8BF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51"/>
          <a:stretch/>
        </p:blipFill>
        <p:spPr>
          <a:xfrm>
            <a:off x="347524" y="1590260"/>
            <a:ext cx="11365986" cy="5000212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5AB759BE-4D01-4F72-BA88-65D54CD4267C}"/>
              </a:ext>
            </a:extLst>
          </p:cNvPr>
          <p:cNvSpPr/>
          <p:nvPr/>
        </p:nvSpPr>
        <p:spPr>
          <a:xfrm>
            <a:off x="519793" y="284671"/>
            <a:ext cx="6915480" cy="10119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3200" b="1" i="1" dirty="0">
                <a:solidFill>
                  <a:srgbClr val="7C97C2"/>
                </a:solidFill>
              </a:rPr>
              <a:t>데이터 분석 소개</a:t>
            </a:r>
            <a:endParaRPr lang="en-US" altLang="ko-KR" sz="3200" b="1" i="1" kern="0" dirty="0">
              <a:ln w="12700">
                <a:noFill/>
              </a:ln>
              <a:solidFill>
                <a:srgbClr val="7C97C2"/>
              </a:solidFill>
            </a:endParaRPr>
          </a:p>
          <a:p>
            <a:pPr latinLnBrk="0">
              <a:lnSpc>
                <a:spcPct val="150000"/>
              </a:lnSpc>
              <a:defRPr/>
            </a:pPr>
            <a:r>
              <a:rPr lang="en-US" altLang="ko-KR" sz="900" kern="0" dirty="0">
                <a:solidFill>
                  <a:srgbClr val="7C97C2"/>
                </a:solidFill>
              </a:rPr>
              <a:t>WINTER VACATION PYTHON STUDY</a:t>
            </a:r>
          </a:p>
        </p:txBody>
      </p:sp>
    </p:spTree>
    <p:extLst>
      <p:ext uri="{BB962C8B-B14F-4D97-AF65-F5344CB8AC3E}">
        <p14:creationId xmlns:p14="http://schemas.microsoft.com/office/powerpoint/2010/main" val="39264353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B6753770-2F8C-4EF2-84D4-3EA51738CDCB}"/>
              </a:ext>
            </a:extLst>
          </p:cNvPr>
          <p:cNvSpPr/>
          <p:nvPr/>
        </p:nvSpPr>
        <p:spPr>
          <a:xfrm>
            <a:off x="519793" y="284671"/>
            <a:ext cx="6915480" cy="10119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3200" b="1" i="1" dirty="0">
                <a:solidFill>
                  <a:srgbClr val="7C97C2"/>
                </a:solidFill>
              </a:rPr>
              <a:t>김정하 멘토의 추천 강의</a:t>
            </a:r>
            <a:endParaRPr lang="en-US" altLang="ko-KR" sz="3200" b="1" i="1" kern="0" dirty="0">
              <a:ln w="12700">
                <a:noFill/>
              </a:ln>
              <a:solidFill>
                <a:srgbClr val="7C97C2"/>
              </a:solidFill>
            </a:endParaRPr>
          </a:p>
          <a:p>
            <a:pPr latinLnBrk="0">
              <a:lnSpc>
                <a:spcPct val="150000"/>
              </a:lnSpc>
              <a:defRPr/>
            </a:pPr>
            <a:r>
              <a:rPr lang="en-US" altLang="ko-KR" sz="900" kern="0" dirty="0">
                <a:solidFill>
                  <a:srgbClr val="7C97C2"/>
                </a:solidFill>
              </a:rPr>
              <a:t>WINTER VACATION PYTHON STUDY</a:t>
            </a:r>
          </a:p>
        </p:txBody>
      </p:sp>
      <p:cxnSp>
        <p:nvCxnSpPr>
          <p:cNvPr id="34" name="직선 연결선 33"/>
          <p:cNvCxnSpPr>
            <a:cxnSpLocks/>
          </p:cNvCxnSpPr>
          <p:nvPr/>
        </p:nvCxnSpPr>
        <p:spPr>
          <a:xfrm>
            <a:off x="2626659" y="1219202"/>
            <a:ext cx="7961762" cy="9523"/>
          </a:xfrm>
          <a:prstGeom prst="line">
            <a:avLst/>
          </a:prstGeom>
          <a:ln>
            <a:solidFill>
              <a:srgbClr val="7C97C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타원 2"/>
          <p:cNvSpPr/>
          <p:nvPr/>
        </p:nvSpPr>
        <p:spPr>
          <a:xfrm>
            <a:off x="10763250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10938078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11112906" y="533400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11287734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11462562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10760672" y="735807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/>
          <p:cNvSpPr/>
          <p:nvPr/>
        </p:nvSpPr>
        <p:spPr>
          <a:xfrm>
            <a:off x="10935500" y="735807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/>
          <p:cNvSpPr/>
          <p:nvPr/>
        </p:nvSpPr>
        <p:spPr>
          <a:xfrm>
            <a:off x="11110328" y="735807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/>
          <p:cNvSpPr/>
          <p:nvPr/>
        </p:nvSpPr>
        <p:spPr>
          <a:xfrm>
            <a:off x="11285156" y="735807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/>
          <p:cNvSpPr/>
          <p:nvPr/>
        </p:nvSpPr>
        <p:spPr>
          <a:xfrm>
            <a:off x="11459984" y="735807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/>
          <p:cNvSpPr/>
          <p:nvPr/>
        </p:nvSpPr>
        <p:spPr>
          <a:xfrm>
            <a:off x="10758094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/>
          <p:cNvSpPr/>
          <p:nvPr/>
        </p:nvSpPr>
        <p:spPr>
          <a:xfrm>
            <a:off x="10932922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/>
          <p:cNvSpPr/>
          <p:nvPr/>
        </p:nvSpPr>
        <p:spPr>
          <a:xfrm>
            <a:off x="11107750" y="938214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/>
          <p:cNvSpPr/>
          <p:nvPr/>
        </p:nvSpPr>
        <p:spPr>
          <a:xfrm>
            <a:off x="11282578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/>
          <p:cNvSpPr/>
          <p:nvPr/>
        </p:nvSpPr>
        <p:spPr>
          <a:xfrm>
            <a:off x="11457406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타원 48"/>
          <p:cNvSpPr/>
          <p:nvPr/>
        </p:nvSpPr>
        <p:spPr>
          <a:xfrm>
            <a:off x="10755516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타원 49"/>
          <p:cNvSpPr/>
          <p:nvPr/>
        </p:nvSpPr>
        <p:spPr>
          <a:xfrm>
            <a:off x="10930344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타원 50"/>
          <p:cNvSpPr/>
          <p:nvPr/>
        </p:nvSpPr>
        <p:spPr>
          <a:xfrm>
            <a:off x="11105172" y="1140621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타원 51"/>
          <p:cNvSpPr/>
          <p:nvPr/>
        </p:nvSpPr>
        <p:spPr>
          <a:xfrm>
            <a:off x="11280000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타원 52"/>
          <p:cNvSpPr/>
          <p:nvPr/>
        </p:nvSpPr>
        <p:spPr>
          <a:xfrm>
            <a:off x="11454828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72C6ACD-1CDE-4794-9B21-B22AF826FB0C}"/>
              </a:ext>
            </a:extLst>
          </p:cNvPr>
          <p:cNvSpPr txBox="1"/>
          <p:nvPr/>
        </p:nvSpPr>
        <p:spPr>
          <a:xfrm>
            <a:off x="616297" y="1380041"/>
            <a:ext cx="10959406" cy="1562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3200" b="1" dirty="0">
                <a:solidFill>
                  <a:srgbClr val="7C97C2"/>
                </a:solidFill>
                <a:latin typeface="+mn-ea"/>
              </a:rPr>
              <a:t>데이터베이스와 </a:t>
            </a:r>
            <a:r>
              <a:rPr lang="en-US" altLang="ko-KR" sz="3200" b="1" dirty="0">
                <a:solidFill>
                  <a:srgbClr val="7C97C2"/>
                </a:solidFill>
                <a:latin typeface="+mn-ea"/>
              </a:rPr>
              <a:t>SQL(2-1)</a:t>
            </a:r>
          </a:p>
          <a:p>
            <a:pPr marL="0" marR="0" lvl="0" indent="0" algn="r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20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elvetica Neue"/>
              </a:rPr>
              <a:t>교수님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/>
              </a:rPr>
              <a:t>: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/>
              </a:rPr>
              <a:t>문 현 실 교수님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Helvetica Neue"/>
            </a:endParaRPr>
          </a:p>
          <a:p>
            <a:pPr lvl="1" algn="r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4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/>
              </a:rPr>
              <a:t>      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Helvetica Neue"/>
            </a:endParaRPr>
          </a:p>
          <a:p>
            <a:pPr marL="0" marR="0" lvl="0" indent="0" algn="r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/>
              </a:rPr>
              <a:t>수업 난이도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/>
              </a:rPr>
              <a:t>:  ★ ★ ★ </a:t>
            </a: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400" dirty="0">
              <a:solidFill>
                <a:schemeClr val="tx1">
                  <a:lumMod val="75000"/>
                  <a:lumOff val="25000"/>
                </a:schemeClr>
              </a:solidFill>
              <a:latin typeface="Helvetica Neue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F4604E6-2F0B-4781-96A1-094AE16D4335}"/>
              </a:ext>
            </a:extLst>
          </p:cNvPr>
          <p:cNvSpPr txBox="1"/>
          <p:nvPr/>
        </p:nvSpPr>
        <p:spPr>
          <a:xfrm>
            <a:off x="519793" y="2267851"/>
            <a:ext cx="11021350" cy="43129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/>
              </a:rPr>
              <a:t>수업 내용</a:t>
            </a: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/>
              </a:rPr>
              <a:t>데이터베이스관리시스템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/>
              </a:rPr>
              <a:t>(DBMS)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/>
              </a:rPr>
              <a:t>의 기초 구성 원리를 이해하고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/>
              </a:rPr>
              <a:t>,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/>
              </a:rPr>
              <a:t>논리 및 물리 모델의 작성과 구현을 통해 데이터 체계적 관리 능력을 배양한다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/>
              </a:rPr>
              <a:t>.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/>
              </a:rPr>
              <a:t>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/>
              </a:rPr>
              <a:t>DBMS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/>
              </a:rPr>
              <a:t>의 구축 원리를 이해하고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/>
              </a:rPr>
              <a:t>MySQL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/>
              </a:rPr>
              <a:t>을 통해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/>
              </a:rPr>
              <a:t>DBMS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/>
              </a:rPr>
              <a:t>에서 필요한 데이터를 추출하고 처리하는 과정을 실습한다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4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/>
              </a:rPr>
              <a:t>  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400" dirty="0">
              <a:solidFill>
                <a:schemeClr val="tx1">
                  <a:lumMod val="75000"/>
                  <a:lumOff val="25000"/>
                </a:schemeClr>
              </a:solidFill>
              <a:latin typeface="Helvetica Neue"/>
            </a:endParaRP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/>
              </a:rPr>
              <a:t>추천 이유</a:t>
            </a: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/>
              </a:rPr>
              <a:t>: 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4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/>
              </a:rPr>
              <a:t>데이터베이스와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/>
              </a:rPr>
              <a:t>DBMS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/>
              </a:rPr>
              <a:t>에 대해 이해하고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/>
              </a:rPr>
              <a:t> MySQL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/>
              </a:rPr>
              <a:t>을 이용하여 데이터베이스에서 필요한 데이터를 추출하고 처리하는 방법을 배울 수 있었다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/>
              </a:rPr>
              <a:t>.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/>
              </a:rPr>
              <a:t>데이터베이스와 관련된 첫 전공 수업이라 배움의 범위가 확장된 느낌이었고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/>
              </a:rPr>
              <a:t>SQLD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/>
              </a:rPr>
              <a:t>자격증 취득에 간접적인 도움이 된다는 점도 좋았다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924786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B6753770-2F8C-4EF2-84D4-3EA51738CDCB}"/>
              </a:ext>
            </a:extLst>
          </p:cNvPr>
          <p:cNvSpPr/>
          <p:nvPr/>
        </p:nvSpPr>
        <p:spPr>
          <a:xfrm>
            <a:off x="519793" y="284671"/>
            <a:ext cx="6915480" cy="10119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3200" b="1" i="1" dirty="0" err="1">
                <a:solidFill>
                  <a:srgbClr val="7C97C2"/>
                </a:solidFill>
              </a:rPr>
              <a:t>마민정</a:t>
            </a:r>
            <a:r>
              <a:rPr lang="ko-KR" altLang="en-US" sz="3200" b="1" i="1" dirty="0">
                <a:solidFill>
                  <a:srgbClr val="7C97C2"/>
                </a:solidFill>
              </a:rPr>
              <a:t> 멘토의 추천 강의</a:t>
            </a:r>
            <a:endParaRPr lang="en-US" altLang="ko-KR" sz="3200" b="1" i="1" kern="0" dirty="0">
              <a:ln w="12700">
                <a:noFill/>
              </a:ln>
              <a:solidFill>
                <a:srgbClr val="7C97C2"/>
              </a:solidFill>
            </a:endParaRPr>
          </a:p>
          <a:p>
            <a:pPr latinLnBrk="0">
              <a:lnSpc>
                <a:spcPct val="150000"/>
              </a:lnSpc>
              <a:defRPr/>
            </a:pPr>
            <a:r>
              <a:rPr lang="en-US" altLang="ko-KR" sz="900" kern="0" dirty="0">
                <a:solidFill>
                  <a:srgbClr val="7C97C2"/>
                </a:solidFill>
              </a:rPr>
              <a:t>WINTER VACATION PYTHON STUDY</a:t>
            </a:r>
          </a:p>
        </p:txBody>
      </p:sp>
      <p:cxnSp>
        <p:nvCxnSpPr>
          <p:cNvPr id="34" name="직선 연결선 33"/>
          <p:cNvCxnSpPr>
            <a:cxnSpLocks/>
          </p:cNvCxnSpPr>
          <p:nvPr/>
        </p:nvCxnSpPr>
        <p:spPr>
          <a:xfrm>
            <a:off x="2626659" y="1219202"/>
            <a:ext cx="7961762" cy="9523"/>
          </a:xfrm>
          <a:prstGeom prst="line">
            <a:avLst/>
          </a:prstGeom>
          <a:ln>
            <a:solidFill>
              <a:srgbClr val="7C97C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타원 2"/>
          <p:cNvSpPr/>
          <p:nvPr/>
        </p:nvSpPr>
        <p:spPr>
          <a:xfrm>
            <a:off x="10763250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10938078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11112906" y="533400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11287734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11462562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10760672" y="735807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/>
          <p:cNvSpPr/>
          <p:nvPr/>
        </p:nvSpPr>
        <p:spPr>
          <a:xfrm>
            <a:off x="10935500" y="735807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/>
          <p:cNvSpPr/>
          <p:nvPr/>
        </p:nvSpPr>
        <p:spPr>
          <a:xfrm>
            <a:off x="11110328" y="735807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/>
          <p:cNvSpPr/>
          <p:nvPr/>
        </p:nvSpPr>
        <p:spPr>
          <a:xfrm>
            <a:off x="11285156" y="735807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/>
          <p:cNvSpPr/>
          <p:nvPr/>
        </p:nvSpPr>
        <p:spPr>
          <a:xfrm>
            <a:off x="11459984" y="735807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/>
          <p:cNvSpPr/>
          <p:nvPr/>
        </p:nvSpPr>
        <p:spPr>
          <a:xfrm>
            <a:off x="10758094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/>
          <p:cNvSpPr/>
          <p:nvPr/>
        </p:nvSpPr>
        <p:spPr>
          <a:xfrm>
            <a:off x="10932922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/>
          <p:cNvSpPr/>
          <p:nvPr/>
        </p:nvSpPr>
        <p:spPr>
          <a:xfrm>
            <a:off x="11107750" y="938214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/>
          <p:cNvSpPr/>
          <p:nvPr/>
        </p:nvSpPr>
        <p:spPr>
          <a:xfrm>
            <a:off x="11282578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/>
          <p:cNvSpPr/>
          <p:nvPr/>
        </p:nvSpPr>
        <p:spPr>
          <a:xfrm>
            <a:off x="11457406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타원 48"/>
          <p:cNvSpPr/>
          <p:nvPr/>
        </p:nvSpPr>
        <p:spPr>
          <a:xfrm>
            <a:off x="10755516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타원 49"/>
          <p:cNvSpPr/>
          <p:nvPr/>
        </p:nvSpPr>
        <p:spPr>
          <a:xfrm>
            <a:off x="10930344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타원 50"/>
          <p:cNvSpPr/>
          <p:nvPr/>
        </p:nvSpPr>
        <p:spPr>
          <a:xfrm>
            <a:off x="11105172" y="1140621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타원 51"/>
          <p:cNvSpPr/>
          <p:nvPr/>
        </p:nvSpPr>
        <p:spPr>
          <a:xfrm>
            <a:off x="11280000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타원 52"/>
          <p:cNvSpPr/>
          <p:nvPr/>
        </p:nvSpPr>
        <p:spPr>
          <a:xfrm>
            <a:off x="11454828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72C6ACD-1CDE-4794-9B21-B22AF826FB0C}"/>
              </a:ext>
            </a:extLst>
          </p:cNvPr>
          <p:cNvSpPr txBox="1"/>
          <p:nvPr/>
        </p:nvSpPr>
        <p:spPr>
          <a:xfrm>
            <a:off x="616297" y="1371168"/>
            <a:ext cx="10959406" cy="1562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3200" b="1" dirty="0">
                <a:solidFill>
                  <a:srgbClr val="7C97C2"/>
                </a:solidFill>
                <a:latin typeface="+mn-ea"/>
              </a:rPr>
              <a:t>빅데이터 엔지니어링</a:t>
            </a:r>
            <a:r>
              <a:rPr lang="en-US" altLang="ko-KR" sz="3200" b="1" dirty="0">
                <a:solidFill>
                  <a:srgbClr val="7C97C2"/>
                </a:solidFill>
                <a:latin typeface="+mn-ea"/>
              </a:rPr>
              <a:t>(2-2)</a:t>
            </a:r>
            <a:endParaRPr lang="en-US" altLang="ko-KR" sz="900" b="1" dirty="0">
              <a:solidFill>
                <a:srgbClr val="7C97C2"/>
              </a:solidFill>
              <a:latin typeface="+mn-ea"/>
            </a:endParaRPr>
          </a:p>
          <a:p>
            <a:pPr marL="0" marR="0" lvl="0" indent="0" algn="r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20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elvetica Neue"/>
              </a:rPr>
              <a:t>교수님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/>
              </a:rPr>
              <a:t>: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/>
              </a:rPr>
              <a:t>문 현 실 교수님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Helvetica Neue"/>
            </a:endParaRPr>
          </a:p>
          <a:p>
            <a:pPr lvl="1" algn="r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4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/>
              </a:rPr>
              <a:t>      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Helvetica Neue"/>
            </a:endParaRPr>
          </a:p>
          <a:p>
            <a:pPr marL="0" marR="0" lvl="0" indent="0" algn="r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/>
              </a:rPr>
              <a:t>수업 난이도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/>
              </a:rPr>
              <a:t>:  ★ ★ ★ ★ ★</a:t>
            </a: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4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/>
              </a:rPr>
              <a:t> 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E7579ED-0E68-447F-A4CB-B5822847C2F9}"/>
              </a:ext>
            </a:extLst>
          </p:cNvPr>
          <p:cNvSpPr txBox="1"/>
          <p:nvPr/>
        </p:nvSpPr>
        <p:spPr>
          <a:xfrm>
            <a:off x="519793" y="2389628"/>
            <a:ext cx="11021350" cy="41206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/>
              </a:rPr>
              <a:t>수업 내용</a:t>
            </a: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400" dirty="0">
              <a:solidFill>
                <a:schemeClr val="tx1">
                  <a:lumMod val="75000"/>
                  <a:lumOff val="25000"/>
                </a:schemeClr>
              </a:solidFill>
              <a:latin typeface="Helvetica Neue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/>
              </a:rPr>
              <a:t>빅데이터 분석을 위한 개발환경을 구축하고 소스코드 버전을 관리하며 개발된 모델의 배포를 자동화하기 위해 필요한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/>
              </a:rPr>
              <a:t>SW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/>
              </a:rPr>
              <a:t>도구와 기술인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/>
              </a:rPr>
              <a:t>Linux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/>
              </a:rPr>
              <a:t>와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/>
              </a:rPr>
              <a:t>Shell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/>
              </a:rPr>
              <a:t>프로그래밍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/>
              </a:rPr>
              <a:t>,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/>
              </a:rPr>
              <a:t>클라우드 서비스 활용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/>
              </a:rPr>
              <a:t>, Git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/>
              </a:rPr>
              <a:t>과 </a:t>
            </a:r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elvetica Neue"/>
              </a:rPr>
              <a:t>Github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/>
              </a:rPr>
              <a:t>, Docker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/>
              </a:rPr>
              <a:t>와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/>
              </a:rPr>
              <a:t>Kubernetes, DevOps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/>
              </a:rPr>
              <a:t>등을 다룬다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4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/>
              </a:rPr>
              <a:t>  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400" dirty="0">
              <a:solidFill>
                <a:schemeClr val="tx1">
                  <a:lumMod val="75000"/>
                  <a:lumOff val="25000"/>
                </a:schemeClr>
              </a:solidFill>
              <a:latin typeface="Helvetica Neue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/>
              </a:rPr>
              <a:t>추천 이유</a:t>
            </a: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/>
              </a:rPr>
              <a:t>: 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4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/>
              </a:rPr>
              <a:t>데이터를 수집하고 저장해서 처리하는 단계를 클라우드 컴퓨팅을 통해 실습할 수 있었다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/>
              </a:rPr>
              <a:t>.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/>
              </a:rPr>
              <a:t>다양한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/>
              </a:rPr>
              <a:t>API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/>
              </a:rPr>
              <a:t>를 활용해서 빅데이터 엔지니어링의 전체적인 프로세스를 확인할 수 있었고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/>
              </a:rPr>
              <a:t>Linux, Git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/>
              </a:rPr>
              <a:t>등의 현업에서 자주 쓰이는 다양한 툴을 직접 다뤄볼 수 있어서 좋았다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290105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B6753770-2F8C-4EF2-84D4-3EA51738CDCB}"/>
              </a:ext>
            </a:extLst>
          </p:cNvPr>
          <p:cNvSpPr/>
          <p:nvPr/>
        </p:nvSpPr>
        <p:spPr>
          <a:xfrm>
            <a:off x="519793" y="284671"/>
            <a:ext cx="6915480" cy="10119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3200" b="1" i="1" dirty="0">
                <a:solidFill>
                  <a:srgbClr val="7C97C2"/>
                </a:solidFill>
              </a:rPr>
              <a:t>한승수 멘토의 추천 강의</a:t>
            </a:r>
            <a:endParaRPr lang="en-US" altLang="ko-KR" sz="3200" b="1" i="1" kern="0" dirty="0">
              <a:ln w="12700">
                <a:noFill/>
              </a:ln>
              <a:solidFill>
                <a:srgbClr val="7C97C2"/>
              </a:solidFill>
            </a:endParaRPr>
          </a:p>
          <a:p>
            <a:pPr latinLnBrk="0">
              <a:lnSpc>
                <a:spcPct val="150000"/>
              </a:lnSpc>
              <a:defRPr/>
            </a:pPr>
            <a:r>
              <a:rPr lang="en-US" altLang="ko-KR" sz="900" kern="0" dirty="0">
                <a:solidFill>
                  <a:srgbClr val="7C97C2"/>
                </a:solidFill>
              </a:rPr>
              <a:t>WINTER VACATION PYTHON STUDY</a:t>
            </a:r>
          </a:p>
        </p:txBody>
      </p:sp>
      <p:cxnSp>
        <p:nvCxnSpPr>
          <p:cNvPr id="34" name="직선 연결선 33"/>
          <p:cNvCxnSpPr>
            <a:cxnSpLocks/>
          </p:cNvCxnSpPr>
          <p:nvPr/>
        </p:nvCxnSpPr>
        <p:spPr>
          <a:xfrm>
            <a:off x="2626659" y="1219202"/>
            <a:ext cx="7961762" cy="9523"/>
          </a:xfrm>
          <a:prstGeom prst="line">
            <a:avLst/>
          </a:prstGeom>
          <a:ln>
            <a:solidFill>
              <a:srgbClr val="7C97C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타원 2"/>
          <p:cNvSpPr/>
          <p:nvPr/>
        </p:nvSpPr>
        <p:spPr>
          <a:xfrm>
            <a:off x="10763250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10938078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11112906" y="533400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11287734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11462562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10760672" y="735807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/>
          <p:cNvSpPr/>
          <p:nvPr/>
        </p:nvSpPr>
        <p:spPr>
          <a:xfrm>
            <a:off x="10935500" y="735807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/>
          <p:cNvSpPr/>
          <p:nvPr/>
        </p:nvSpPr>
        <p:spPr>
          <a:xfrm>
            <a:off x="11110328" y="735807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/>
          <p:cNvSpPr/>
          <p:nvPr/>
        </p:nvSpPr>
        <p:spPr>
          <a:xfrm>
            <a:off x="11285156" y="735807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/>
          <p:cNvSpPr/>
          <p:nvPr/>
        </p:nvSpPr>
        <p:spPr>
          <a:xfrm>
            <a:off x="11459984" y="735807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/>
          <p:cNvSpPr/>
          <p:nvPr/>
        </p:nvSpPr>
        <p:spPr>
          <a:xfrm>
            <a:off x="10758094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/>
          <p:cNvSpPr/>
          <p:nvPr/>
        </p:nvSpPr>
        <p:spPr>
          <a:xfrm>
            <a:off x="10932922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/>
          <p:cNvSpPr/>
          <p:nvPr/>
        </p:nvSpPr>
        <p:spPr>
          <a:xfrm>
            <a:off x="11107750" y="938214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/>
          <p:cNvSpPr/>
          <p:nvPr/>
        </p:nvSpPr>
        <p:spPr>
          <a:xfrm>
            <a:off x="11282578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/>
          <p:cNvSpPr/>
          <p:nvPr/>
        </p:nvSpPr>
        <p:spPr>
          <a:xfrm>
            <a:off x="11457406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타원 48"/>
          <p:cNvSpPr/>
          <p:nvPr/>
        </p:nvSpPr>
        <p:spPr>
          <a:xfrm>
            <a:off x="10755516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타원 49"/>
          <p:cNvSpPr/>
          <p:nvPr/>
        </p:nvSpPr>
        <p:spPr>
          <a:xfrm>
            <a:off x="10930344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타원 50"/>
          <p:cNvSpPr/>
          <p:nvPr/>
        </p:nvSpPr>
        <p:spPr>
          <a:xfrm>
            <a:off x="11105172" y="1140621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타원 51"/>
          <p:cNvSpPr/>
          <p:nvPr/>
        </p:nvSpPr>
        <p:spPr>
          <a:xfrm>
            <a:off x="11280000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타원 52"/>
          <p:cNvSpPr/>
          <p:nvPr/>
        </p:nvSpPr>
        <p:spPr>
          <a:xfrm>
            <a:off x="11454828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72C6ACD-1CDE-4794-9B21-B22AF826FB0C}"/>
              </a:ext>
            </a:extLst>
          </p:cNvPr>
          <p:cNvSpPr txBox="1"/>
          <p:nvPr/>
        </p:nvSpPr>
        <p:spPr>
          <a:xfrm>
            <a:off x="616297" y="1371168"/>
            <a:ext cx="10959406" cy="1562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3200" b="1" dirty="0">
                <a:solidFill>
                  <a:srgbClr val="7C97C2"/>
                </a:solidFill>
                <a:latin typeface="+mn-ea"/>
              </a:rPr>
              <a:t>빅데이터 프로젝트 </a:t>
            </a:r>
            <a:r>
              <a:rPr lang="en-US" altLang="ko-KR" sz="3200" b="1" dirty="0">
                <a:solidFill>
                  <a:srgbClr val="7C97C2"/>
                </a:solidFill>
                <a:latin typeface="+mn-ea"/>
              </a:rPr>
              <a:t>: </a:t>
            </a:r>
            <a:r>
              <a:rPr lang="ko-KR" altLang="en-US" sz="3200" b="1" dirty="0" err="1">
                <a:solidFill>
                  <a:srgbClr val="7C97C2"/>
                </a:solidFill>
                <a:latin typeface="+mn-ea"/>
              </a:rPr>
              <a:t>캡스톤디자인</a:t>
            </a:r>
            <a:r>
              <a:rPr lang="en-US" altLang="ko-KR" sz="3200" b="1" dirty="0">
                <a:solidFill>
                  <a:srgbClr val="7C97C2"/>
                </a:solidFill>
                <a:latin typeface="+mn-ea"/>
              </a:rPr>
              <a:t>(4)</a:t>
            </a:r>
            <a:endParaRPr lang="en-US" altLang="ko-KR" sz="900" b="1" dirty="0">
              <a:solidFill>
                <a:srgbClr val="7C97C2"/>
              </a:solidFill>
              <a:latin typeface="+mn-ea"/>
            </a:endParaRPr>
          </a:p>
          <a:p>
            <a:pPr marL="0" marR="0" lvl="0" indent="0" algn="r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20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elvetica Neue"/>
              </a:rPr>
              <a:t>교수님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/>
              </a:rPr>
              <a:t>: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/>
              </a:rPr>
              <a:t>전공 교수님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Helvetica Neue"/>
            </a:endParaRPr>
          </a:p>
          <a:p>
            <a:pPr lvl="1" algn="r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4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/>
              </a:rPr>
              <a:t>      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Helvetica Neue"/>
            </a:endParaRPr>
          </a:p>
          <a:p>
            <a:pPr marL="0" marR="0" lvl="0" indent="0" algn="r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/>
              </a:rPr>
              <a:t>수업 난이도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/>
              </a:rPr>
              <a:t>:  ★ ★ ★ ★ ★</a:t>
            </a: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4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/>
              </a:rPr>
              <a:t> 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E7579ED-0E68-447F-A4CB-B5822847C2F9}"/>
              </a:ext>
            </a:extLst>
          </p:cNvPr>
          <p:cNvSpPr txBox="1"/>
          <p:nvPr/>
        </p:nvSpPr>
        <p:spPr>
          <a:xfrm>
            <a:off x="519793" y="2479276"/>
            <a:ext cx="11021350" cy="40051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/>
              </a:rPr>
              <a:t>수업 내용</a:t>
            </a: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400" dirty="0">
              <a:solidFill>
                <a:schemeClr val="tx1">
                  <a:lumMod val="75000"/>
                  <a:lumOff val="25000"/>
                </a:schemeClr>
              </a:solidFill>
              <a:latin typeface="Helvetica Neue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20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</a:rPr>
              <a:t>다양한 사회 현안에 대한 문제 해결에 필요한 빅데이터의 수집</a:t>
            </a:r>
            <a:r>
              <a:rPr lang="en-US" altLang="ko-KR" sz="20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20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</a:rPr>
              <a:t>저장</a:t>
            </a:r>
            <a:r>
              <a:rPr lang="en-US" altLang="ko-KR" sz="20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20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</a:rPr>
              <a:t>통합</a:t>
            </a:r>
            <a:r>
              <a:rPr lang="en-US" altLang="ko-KR" sz="20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20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</a:rPr>
              <a:t>처리</a:t>
            </a:r>
            <a:r>
              <a:rPr lang="en-US" altLang="ko-KR" sz="20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20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</a:rPr>
              <a:t>분석</a:t>
            </a:r>
            <a:r>
              <a:rPr lang="en-US" altLang="ko-KR" sz="20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20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</a:rPr>
              <a:t>그리고 분석된 결과의 적용까지 데이터 </a:t>
            </a:r>
            <a:r>
              <a:rPr lang="ko-KR" altLang="en-US" sz="20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</a:rPr>
              <a:t>사이언티스트의</a:t>
            </a:r>
            <a:r>
              <a:rPr lang="ko-KR" altLang="en-US" sz="20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</a:rPr>
              <a:t> 전 업무 영역을 커버하는 프로젝트를 경험함으로써 실무에 바로 투입될 수 있는 능력을 배양한다</a:t>
            </a:r>
            <a:r>
              <a:rPr lang="en-US" altLang="ko-KR" sz="20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</a:rPr>
              <a:t>.</a:t>
            </a:r>
            <a:endParaRPr lang="en-US" altLang="ko-KR" sz="400" dirty="0">
              <a:solidFill>
                <a:schemeClr val="tx1">
                  <a:lumMod val="75000"/>
                  <a:lumOff val="25000"/>
                </a:schemeClr>
              </a:solidFill>
              <a:latin typeface="Helvetica Neue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400" dirty="0">
              <a:solidFill>
                <a:schemeClr val="tx1">
                  <a:lumMod val="75000"/>
                  <a:lumOff val="25000"/>
                </a:schemeClr>
              </a:solidFill>
              <a:latin typeface="Helvetica Neue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/>
              </a:rPr>
              <a:t>추천 이유</a:t>
            </a: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/>
              </a:rPr>
              <a:t>: 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4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elvetica Neue"/>
              </a:rPr>
              <a:t>우리전공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/>
              </a:rPr>
              <a:t> 커리큘럼의 </a:t>
            </a:r>
            <a:r>
              <a:rPr lang="ko-KR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elvetica Neue"/>
              </a:rPr>
              <a:t>끝판왕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/>
              </a:rPr>
              <a:t>.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/>
              </a:rPr>
              <a:t>전공에서 배운 경영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/>
              </a:rPr>
              <a:t>,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/>
              </a:rPr>
              <a:t>데이터분석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/>
              </a:rPr>
              <a:t>,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/>
              </a:rPr>
              <a:t>통계를 모두 이용하여 기업의 프로젝트를 진행할 수 있는 좋은 실무경험이 될 것입니다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/>
              </a:rPr>
              <a:t>.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/>
              </a:rPr>
              <a:t>무엇보다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/>
              </a:rPr>
              <a:t>C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/>
              </a:rPr>
              <a:t>학점이 없는 것이 장점입니다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/>
              </a:rPr>
              <a:t>^^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/>
              </a:rPr>
              <a:t>바쁘지 않다면 추천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002521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4977</TotalTime>
  <Words>1784</Words>
  <Application>Microsoft Office PowerPoint</Application>
  <PresentationFormat>와이드스크린</PresentationFormat>
  <Paragraphs>252</Paragraphs>
  <Slides>29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7" baseType="lpstr">
      <vt:lpstr>Helvetica Neue</vt:lpstr>
      <vt:lpstr>Noto sans</vt:lpstr>
      <vt:lpstr>NanumGothic</vt:lpstr>
      <vt:lpstr>맑은 고딕</vt:lpstr>
      <vt:lpstr>Aharoni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GwangYeol Yu</cp:lastModifiedBy>
  <cp:revision>312</cp:revision>
  <dcterms:created xsi:type="dcterms:W3CDTF">2020-10-01T01:25:49Z</dcterms:created>
  <dcterms:modified xsi:type="dcterms:W3CDTF">2021-01-29T08:08:44Z</dcterms:modified>
</cp:coreProperties>
</file>